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8" r:id="rId5"/>
    <p:sldId id="272" r:id="rId6"/>
    <p:sldId id="273" r:id="rId7"/>
    <p:sldId id="259" r:id="rId8"/>
    <p:sldId id="261" r:id="rId9"/>
    <p:sldId id="262" r:id="rId10"/>
    <p:sldId id="263" r:id="rId11"/>
    <p:sldId id="264" r:id="rId12"/>
    <p:sldId id="265" r:id="rId13"/>
    <p:sldId id="266" r:id="rId14"/>
    <p:sldId id="270" r:id="rId15"/>
    <p:sldId id="267" r:id="rId16"/>
    <p:sldId id="268" r:id="rId17"/>
    <p:sldId id="26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24" autoAdjust="0"/>
  </p:normalViewPr>
  <p:slideViewPr>
    <p:cSldViewPr>
      <p:cViewPr>
        <p:scale>
          <a:sx n="66" d="100"/>
          <a:sy n="66" d="100"/>
        </p:scale>
        <p:origin x="-942" y="-168"/>
      </p:cViewPr>
      <p:guideLst>
        <p:guide orient="horz" pos="2160"/>
        <p:guide pos="2880"/>
      </p:guideLst>
    </p:cSldViewPr>
  </p:slideViewPr>
  <p:outlineViewPr>
    <p:cViewPr>
      <p:scale>
        <a:sx n="33" d="100"/>
        <a:sy n="33" d="100"/>
      </p:scale>
      <p:origin x="0" y="59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6BD5EA-2393-43CF-BF3F-F695C5D4F0B8}" type="datetimeFigureOut">
              <a:rPr lang="en-US" smtClean="0"/>
              <a:pPr/>
              <a:t>9/12/2015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BD5EA-2393-43CF-BF3F-F695C5D4F0B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BD5EA-2393-43CF-BF3F-F695C5D4F0B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BD5EA-2393-43CF-BF3F-F695C5D4F0B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6BD5EA-2393-43CF-BF3F-F695C5D4F0B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6BD5EA-2393-43CF-BF3F-F695C5D4F0B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6BD5EA-2393-43CF-BF3F-F695C5D4F0B8}" type="datetimeFigureOut">
              <a:rPr lang="en-US" smtClean="0"/>
              <a:pPr/>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6BD5EA-2393-43CF-BF3F-F695C5D4F0B8}" type="datetimeFigureOut">
              <a:rPr lang="en-US" smtClean="0"/>
              <a:pPr/>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BD5EA-2393-43CF-BF3F-F695C5D4F0B8}" type="datetimeFigureOut">
              <a:rPr lang="en-US" smtClean="0"/>
              <a:pPr/>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6BD5EA-2393-43CF-BF3F-F695C5D4F0B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87EE9-219B-4EB3-8E10-2E989BAC94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BD5EA-2393-43CF-BF3F-F695C5D4F0B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F87EE9-219B-4EB3-8E10-2E989BAC94C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6BD5EA-2393-43CF-BF3F-F695C5D4F0B8}" type="datetimeFigureOut">
              <a:rPr lang="en-US" smtClean="0"/>
              <a:pPr/>
              <a:t>9/12/2015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F87EE9-219B-4EB3-8E10-2E989BAC94C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2971800"/>
            <a:ext cx="7854696" cy="2209800"/>
          </a:xfrm>
        </p:spPr>
        <p:txBody>
          <a:bodyPr>
            <a:normAutofit fontScale="92500" lnSpcReduction="20000"/>
          </a:bodyPr>
          <a:lstStyle/>
          <a:p>
            <a:pPr algn="ctr"/>
            <a:endParaRPr lang="en-US" sz="5000" dirty="0" smtClean="0">
              <a:latin typeface="+mj-lt"/>
            </a:endParaRPr>
          </a:p>
          <a:p>
            <a:pPr algn="ctr"/>
            <a:r>
              <a:rPr lang="en-US" sz="5400" dirty="0" smtClean="0">
                <a:effectLst>
                  <a:outerShdw blurRad="38100" dist="38100" dir="2700000" algn="tl">
                    <a:srgbClr val="000000">
                      <a:alpha val="43137"/>
                    </a:srgbClr>
                  </a:outerShdw>
                </a:effectLst>
                <a:latin typeface="+mj-lt"/>
              </a:rPr>
              <a:t>Allan Lebak </a:t>
            </a:r>
          </a:p>
          <a:p>
            <a:pPr algn="ctr"/>
            <a:r>
              <a:rPr lang="en-US" sz="5400" dirty="0" smtClean="0">
                <a:effectLst>
                  <a:outerShdw blurRad="38100" dist="38100" dir="2700000" algn="tl">
                    <a:srgbClr val="000000">
                      <a:alpha val="43137"/>
                    </a:srgbClr>
                  </a:outerShdw>
                </a:effectLst>
                <a:latin typeface="+mj-lt"/>
              </a:rPr>
              <a:t>September 13</a:t>
            </a:r>
            <a:r>
              <a:rPr lang="en-US" sz="5400" baseline="30000" dirty="0" smtClean="0">
                <a:effectLst>
                  <a:outerShdw blurRad="38100" dist="38100" dir="2700000" algn="tl">
                    <a:srgbClr val="000000">
                      <a:alpha val="43137"/>
                    </a:srgbClr>
                  </a:outerShdw>
                </a:effectLst>
                <a:latin typeface="+mj-lt"/>
              </a:rPr>
              <a:t>th</a:t>
            </a:r>
            <a:r>
              <a:rPr lang="en-US" sz="5400" dirty="0" smtClean="0">
                <a:effectLst>
                  <a:outerShdw blurRad="38100" dist="38100" dir="2700000" algn="tl">
                    <a:srgbClr val="000000">
                      <a:alpha val="43137"/>
                    </a:srgbClr>
                  </a:outerShdw>
                </a:effectLst>
                <a:latin typeface="+mj-lt"/>
              </a:rPr>
              <a:t> 2015</a:t>
            </a:r>
            <a:r>
              <a:rPr lang="en-US" sz="5400" dirty="0" smtClean="0">
                <a:latin typeface="+mj-lt"/>
              </a:rPr>
              <a:t> </a:t>
            </a:r>
            <a:endParaRPr lang="en-US" sz="5400" dirty="0">
              <a:latin typeface="+mj-lt"/>
            </a:endParaRPr>
          </a:p>
        </p:txBody>
      </p:sp>
      <p:sp>
        <p:nvSpPr>
          <p:cNvPr id="6" name="Title 5"/>
          <p:cNvSpPr>
            <a:spLocks noGrp="1"/>
          </p:cNvSpPr>
          <p:nvPr>
            <p:ph type="ctrTitle"/>
          </p:nvPr>
        </p:nvSpPr>
        <p:spPr>
          <a:xfrm>
            <a:off x="609600" y="914400"/>
            <a:ext cx="7851648" cy="2362200"/>
          </a:xfrm>
        </p:spPr>
        <p:txBody>
          <a:bodyPr>
            <a:normAutofit/>
          </a:bodyPr>
          <a:lstStyle/>
          <a:p>
            <a:pPr algn="ctr"/>
            <a:r>
              <a:rPr lang="en-US" sz="8000" b="0" dirty="0" smtClean="0">
                <a:solidFill>
                  <a:schemeClr val="tx1"/>
                </a:solidFill>
                <a:effectLst>
                  <a:outerShdw blurRad="38100" dist="38100" dir="2700000" algn="tl">
                    <a:srgbClr val="000000">
                      <a:alpha val="43137"/>
                    </a:srgbClr>
                  </a:outerShdw>
                </a:effectLst>
              </a:rPr>
              <a:t>“Exacting A Usury”</a:t>
            </a:r>
            <a:r>
              <a:rPr lang="en-US" sz="6000" dirty="0" smtClean="0"/>
              <a:t/>
            </a:r>
            <a:br>
              <a:rPr lang="en-US" sz="6000"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47500" lnSpcReduction="20000"/>
          </a:bodyPr>
          <a:lstStyle/>
          <a:p>
            <a:pPr>
              <a:buClr>
                <a:schemeClr val="tx1"/>
              </a:buClr>
            </a:pPr>
            <a:r>
              <a:rPr lang="en-US" sz="5100" dirty="0" smtClean="0">
                <a:effectLst>
                  <a:outerShdw blurRad="38100" dist="38100" dir="2700000" algn="tl">
                    <a:srgbClr val="000000">
                      <a:alpha val="43137"/>
                    </a:srgbClr>
                  </a:outerShdw>
                </a:effectLst>
              </a:rPr>
              <a:t> </a:t>
            </a:r>
            <a:r>
              <a:rPr lang="en-US" sz="5100" dirty="0" smtClean="0">
                <a:effectLst>
                  <a:outerShdw blurRad="38100" dist="38100" dir="2700000" algn="tl">
                    <a:srgbClr val="000000">
                      <a:alpha val="43137"/>
                    </a:srgbClr>
                  </a:outerShdw>
                </a:effectLst>
                <a:latin typeface="+mj-lt"/>
              </a:rPr>
              <a:t>Nehemiah 5: 1-13 (cont.)</a:t>
            </a:r>
          </a:p>
          <a:p>
            <a:pPr>
              <a:buClr>
                <a:schemeClr val="tx1"/>
              </a:buClr>
              <a:buNone/>
            </a:pPr>
            <a:r>
              <a:rPr lang="en-US" sz="3200" dirty="0" smtClean="0">
                <a:effectLst>
                  <a:outerShdw blurRad="38100" dist="38100" dir="2700000" algn="tl">
                    <a:srgbClr val="000000">
                      <a:alpha val="43137"/>
                    </a:srgbClr>
                  </a:outerShdw>
                </a:effectLst>
                <a:latin typeface="+mj-lt"/>
              </a:rPr>
              <a:t> </a:t>
            </a:r>
            <a:r>
              <a:rPr lang="en-US" sz="5100" dirty="0" smtClean="0">
                <a:effectLst>
                  <a:outerShdw blurRad="38100" dist="38100" dir="2700000" algn="tl">
                    <a:srgbClr val="000000">
                      <a:alpha val="43137"/>
                    </a:srgbClr>
                  </a:outerShdw>
                </a:effectLst>
                <a:latin typeface="+mj-lt"/>
              </a:rPr>
              <a:t>“</a:t>
            </a:r>
            <a:r>
              <a:rPr lang="en-US" sz="5100" baseline="30000" dirty="0" smtClean="0">
                <a:effectLst>
                  <a:outerShdw blurRad="38100" dist="38100" dir="2700000" algn="tl">
                    <a:srgbClr val="000000">
                      <a:alpha val="43137"/>
                    </a:srgbClr>
                  </a:outerShdw>
                </a:effectLst>
                <a:latin typeface="+mj-lt"/>
              </a:rPr>
              <a:t>5 </a:t>
            </a:r>
            <a:r>
              <a:rPr lang="en-US" sz="5100" dirty="0" smtClean="0">
                <a:effectLst>
                  <a:outerShdw blurRad="38100" dist="38100" dir="2700000" algn="tl">
                    <a:srgbClr val="000000">
                      <a:alpha val="43137"/>
                    </a:srgbClr>
                  </a:outerShdw>
                </a:effectLst>
                <a:latin typeface="+mj-lt"/>
              </a:rPr>
              <a:t>Now our flesh is as the flesh of our brothers, our children are as their children. Yet we are forcing our sons and our daughters to be slaves, and some of our daughters have already been enslaved, but it is not in our power to help it, for other men have our fields and our vineyards. </a:t>
            </a:r>
            <a:r>
              <a:rPr lang="en-US" sz="5100" baseline="30000" dirty="0" smtClean="0">
                <a:effectLst>
                  <a:outerShdw blurRad="38100" dist="38100" dir="2700000" algn="tl">
                    <a:srgbClr val="000000">
                      <a:alpha val="43137"/>
                    </a:srgbClr>
                  </a:outerShdw>
                </a:effectLst>
                <a:latin typeface="+mj-lt"/>
              </a:rPr>
              <a:t>6 </a:t>
            </a:r>
            <a:r>
              <a:rPr lang="en-US" sz="5100" dirty="0" smtClean="0">
                <a:effectLst>
                  <a:outerShdw blurRad="38100" dist="38100" dir="2700000" algn="tl">
                    <a:srgbClr val="000000">
                      <a:alpha val="43137"/>
                    </a:srgbClr>
                  </a:outerShdw>
                </a:effectLst>
                <a:latin typeface="+mj-lt"/>
              </a:rPr>
              <a:t>I was very angry when I heard their outcry and these words. </a:t>
            </a:r>
            <a:r>
              <a:rPr lang="en-US" sz="5100" baseline="30000" dirty="0" smtClean="0">
                <a:effectLst>
                  <a:outerShdw blurRad="38100" dist="38100" dir="2700000" algn="tl">
                    <a:srgbClr val="000000">
                      <a:alpha val="43137"/>
                    </a:srgbClr>
                  </a:outerShdw>
                </a:effectLst>
                <a:latin typeface="+mj-lt"/>
              </a:rPr>
              <a:t>7 </a:t>
            </a:r>
            <a:r>
              <a:rPr lang="en-US" sz="5100" dirty="0" smtClean="0">
                <a:effectLst>
                  <a:outerShdw blurRad="38100" dist="38100" dir="2700000" algn="tl">
                    <a:srgbClr val="000000">
                      <a:alpha val="43137"/>
                    </a:srgbClr>
                  </a:outerShdw>
                </a:effectLst>
                <a:latin typeface="+mj-lt"/>
              </a:rPr>
              <a:t>I took counsel with myself, and I brought charges against the nobles and the officials. I said to them, “You are exacting interest, each from his brother.” And I held a great assembly against them </a:t>
            </a:r>
            <a:r>
              <a:rPr lang="en-US" sz="5100" baseline="30000" dirty="0" smtClean="0">
                <a:effectLst>
                  <a:outerShdw blurRad="38100" dist="38100" dir="2700000" algn="tl">
                    <a:srgbClr val="000000">
                      <a:alpha val="43137"/>
                    </a:srgbClr>
                  </a:outerShdw>
                </a:effectLst>
                <a:latin typeface="+mj-lt"/>
              </a:rPr>
              <a:t>8 </a:t>
            </a:r>
            <a:r>
              <a:rPr lang="en-US" sz="5100" dirty="0" smtClean="0">
                <a:effectLst>
                  <a:outerShdw blurRad="38100" dist="38100" dir="2700000" algn="tl">
                    <a:srgbClr val="000000">
                      <a:alpha val="43137"/>
                    </a:srgbClr>
                  </a:outerShdw>
                </a:effectLst>
                <a:latin typeface="+mj-lt"/>
              </a:rPr>
              <a:t>and said to them, “We, as far as we are able, have bought back our Jewish brothers who have been sold to the nations, but you even sell your brothers that they may be sold to us!” They were silent and could not find a word to say. </a:t>
            </a:r>
            <a:r>
              <a:rPr lang="en-US" sz="5100" baseline="30000" dirty="0" smtClean="0">
                <a:effectLst>
                  <a:outerShdw blurRad="38100" dist="38100" dir="2700000" algn="tl">
                    <a:srgbClr val="000000">
                      <a:alpha val="43137"/>
                    </a:srgbClr>
                  </a:outerShdw>
                </a:effectLst>
                <a:latin typeface="+mj-lt"/>
              </a:rPr>
              <a:t>9 </a:t>
            </a:r>
            <a:r>
              <a:rPr lang="en-US" sz="5100" dirty="0" smtClean="0">
                <a:effectLst>
                  <a:outerShdw blurRad="38100" dist="38100" dir="2700000" algn="tl">
                    <a:srgbClr val="000000">
                      <a:alpha val="43137"/>
                    </a:srgbClr>
                  </a:outerShdw>
                </a:effectLst>
                <a:latin typeface="+mj-lt"/>
              </a:rPr>
              <a:t>So I said, “The thing that you are doing is not good. Ought you not to walk in the fear of our God to prevent the taunts of the nations our enemies? </a:t>
            </a:r>
            <a:r>
              <a:rPr lang="en-US" sz="5100" baseline="30000" dirty="0" smtClean="0">
                <a:effectLst>
                  <a:outerShdw blurRad="38100" dist="38100" dir="2700000" algn="tl">
                    <a:srgbClr val="000000">
                      <a:alpha val="43137"/>
                    </a:srgbClr>
                  </a:outerShdw>
                </a:effectLst>
                <a:latin typeface="+mj-lt"/>
              </a:rPr>
              <a:t>10 </a:t>
            </a:r>
            <a:r>
              <a:rPr lang="en-US" sz="5100" dirty="0" smtClean="0">
                <a:effectLst>
                  <a:outerShdw blurRad="38100" dist="38100" dir="2700000" algn="tl">
                    <a:srgbClr val="000000">
                      <a:alpha val="43137"/>
                    </a:srgbClr>
                  </a:outerShdw>
                </a:effectLst>
                <a:latin typeface="+mj-lt"/>
              </a:rPr>
              <a:t>Moreover, I and my brothers and my servants are lending them money and grain. Let us abandon this exacting of interest.”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92500" lnSpcReduction="20000"/>
          </a:bodyPr>
          <a:lstStyle/>
          <a:p>
            <a:pPr>
              <a:buClr>
                <a:schemeClr val="tx1"/>
              </a:buClr>
            </a:pPr>
            <a:r>
              <a:rPr lang="en-US" sz="3200" dirty="0" smtClean="0">
                <a:effectLst>
                  <a:outerShdw blurRad="38100" dist="38100" dir="2700000" algn="tl">
                    <a:srgbClr val="000000">
                      <a:alpha val="43137"/>
                    </a:srgbClr>
                  </a:outerShdw>
                </a:effectLst>
                <a:latin typeface="+mj-lt"/>
              </a:rPr>
              <a:t> Nehemiah 5: 1-13 (cont.)</a:t>
            </a:r>
          </a:p>
          <a:p>
            <a:pPr>
              <a:buClr>
                <a:schemeClr val="tx1"/>
              </a:buClr>
              <a:buNone/>
            </a:pPr>
            <a:r>
              <a:rPr lang="en-US" sz="3200" dirty="0" smtClean="0">
                <a:effectLst>
                  <a:outerShdw blurRad="38100" dist="38100" dir="2700000" algn="tl">
                    <a:srgbClr val="000000">
                      <a:alpha val="43137"/>
                    </a:srgbClr>
                  </a:outerShdw>
                </a:effectLst>
                <a:latin typeface="+mj-lt"/>
              </a:rPr>
              <a:t>    </a:t>
            </a:r>
            <a:r>
              <a:rPr lang="en-US" sz="3200" baseline="30000" dirty="0" smtClean="0">
                <a:effectLst>
                  <a:outerShdw blurRad="38100" dist="38100" dir="2700000" algn="tl">
                    <a:srgbClr val="000000">
                      <a:alpha val="43137"/>
                    </a:srgbClr>
                  </a:outerShdw>
                </a:effectLst>
                <a:latin typeface="+mj-lt"/>
              </a:rPr>
              <a:t>11 </a:t>
            </a:r>
            <a:r>
              <a:rPr lang="en-US" sz="3200" dirty="0" smtClean="0">
                <a:effectLst>
                  <a:outerShdw blurRad="38100" dist="38100" dir="2700000" algn="tl">
                    <a:srgbClr val="000000">
                      <a:alpha val="43137"/>
                    </a:srgbClr>
                  </a:outerShdw>
                </a:effectLst>
                <a:latin typeface="+mj-lt"/>
              </a:rPr>
              <a:t>Return to them this very day their fields, their vineyards, their olive orchards, and their houses, and the percentage of money, grain, wine, and oil that you have been exacting from them.” </a:t>
            </a:r>
            <a:r>
              <a:rPr lang="en-US" sz="3200" baseline="30000" dirty="0" smtClean="0">
                <a:effectLst>
                  <a:outerShdw blurRad="38100" dist="38100" dir="2700000" algn="tl">
                    <a:srgbClr val="000000">
                      <a:alpha val="43137"/>
                    </a:srgbClr>
                  </a:outerShdw>
                </a:effectLst>
                <a:latin typeface="+mj-lt"/>
              </a:rPr>
              <a:t>12 </a:t>
            </a:r>
            <a:r>
              <a:rPr lang="en-US" sz="3200" dirty="0" smtClean="0">
                <a:effectLst>
                  <a:outerShdw blurRad="38100" dist="38100" dir="2700000" algn="tl">
                    <a:srgbClr val="000000">
                      <a:alpha val="43137"/>
                    </a:srgbClr>
                  </a:outerShdw>
                </a:effectLst>
                <a:latin typeface="+mj-lt"/>
              </a:rPr>
              <a:t>Then they said, “We will restore these and require nothing from them. We will do as you say.” And I called the priests and made them swear to do as they had promised. </a:t>
            </a:r>
            <a:r>
              <a:rPr lang="en-US" sz="3200" baseline="30000" dirty="0" smtClean="0">
                <a:effectLst>
                  <a:outerShdw blurRad="38100" dist="38100" dir="2700000" algn="tl">
                    <a:srgbClr val="000000">
                      <a:alpha val="43137"/>
                    </a:srgbClr>
                  </a:outerShdw>
                </a:effectLst>
                <a:latin typeface="+mj-lt"/>
              </a:rPr>
              <a:t>13 </a:t>
            </a:r>
            <a:r>
              <a:rPr lang="en-US" sz="3200" dirty="0" smtClean="0">
                <a:effectLst>
                  <a:outerShdw blurRad="38100" dist="38100" dir="2700000" algn="tl">
                    <a:srgbClr val="000000">
                      <a:alpha val="43137"/>
                    </a:srgbClr>
                  </a:outerShdw>
                </a:effectLst>
                <a:latin typeface="+mj-lt"/>
              </a:rPr>
              <a:t>I also shook out the fold of my garment and said, “So may God shake out every man from his house and from his labor who does not keep this promise. So may he be shaken out and emptied.” And all the assembly said “Amen” and praised the </a:t>
            </a:r>
            <a:r>
              <a:rPr lang="en-US" sz="3200" cap="small" dirty="0" smtClean="0">
                <a:effectLst>
                  <a:outerShdw blurRad="38100" dist="38100" dir="2700000" algn="tl">
                    <a:srgbClr val="000000">
                      <a:alpha val="43137"/>
                    </a:srgbClr>
                  </a:outerShdw>
                </a:effectLst>
                <a:latin typeface="+mj-lt"/>
              </a:rPr>
              <a:t>Lord</a:t>
            </a:r>
            <a:r>
              <a:rPr lang="en-US" sz="3200" dirty="0" smtClean="0">
                <a:effectLst>
                  <a:outerShdw blurRad="38100" dist="38100" dir="2700000" algn="tl">
                    <a:srgbClr val="000000">
                      <a:alpha val="43137"/>
                    </a:srgbClr>
                  </a:outerShdw>
                </a:effectLst>
                <a:latin typeface="+mj-lt"/>
              </a:rPr>
              <a:t>. And the people did as they had promised.”</a:t>
            </a:r>
            <a:endParaRPr lang="en-US"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solidFill>
                  <a:schemeClr val="tx1"/>
                </a:solidFill>
                <a:effectLst>
                  <a:outerShdw blurRad="38100" dist="38100" dir="2700000" algn="tl">
                    <a:srgbClr val="000000">
                      <a:alpha val="43137"/>
                    </a:srgbClr>
                  </a:outerShdw>
                </a:effectLst>
              </a:rPr>
              <a:t>Why was usury a problem?</a:t>
            </a:r>
            <a:endParaRPr lang="en-US"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953000"/>
          </a:xfrm>
        </p:spPr>
        <p:txBody>
          <a:bodyPr>
            <a:normAutofit fontScale="92500"/>
          </a:bodyPr>
          <a:lstStyle/>
          <a:p>
            <a:pPr>
              <a:buClr>
                <a:schemeClr val="tx1"/>
              </a:buClr>
            </a:pPr>
            <a:r>
              <a:rPr lang="en-US"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latin typeface="+mj-lt"/>
              </a:rPr>
              <a:t>Mosaic Law- Given to Moses on Mt. Sinai</a:t>
            </a:r>
          </a:p>
          <a:p>
            <a:pPr>
              <a:buClr>
                <a:schemeClr val="tx1"/>
              </a:buClr>
            </a:pPr>
            <a:r>
              <a:rPr lang="en-US" sz="3200" dirty="0" smtClean="0">
                <a:effectLst>
                  <a:outerShdw blurRad="38100" dist="38100" dir="2700000" algn="tl">
                    <a:srgbClr val="000000">
                      <a:alpha val="43137"/>
                    </a:srgbClr>
                  </a:outerShdw>
                </a:effectLst>
                <a:latin typeface="+mj-lt"/>
              </a:rPr>
              <a:t>Brothers were not supposed to charge other brothers interest. </a:t>
            </a:r>
          </a:p>
          <a:p>
            <a:pPr>
              <a:buClr>
                <a:schemeClr val="tx1"/>
              </a:buClr>
            </a:pPr>
            <a:r>
              <a:rPr lang="en-US" sz="3200" dirty="0" smtClean="0">
                <a:effectLst>
                  <a:outerShdw blurRad="38100" dist="38100" dir="2700000" algn="tl">
                    <a:srgbClr val="000000">
                      <a:alpha val="43137"/>
                    </a:srgbClr>
                  </a:outerShdw>
                </a:effectLst>
                <a:latin typeface="+mj-lt"/>
              </a:rPr>
              <a:t>Especially not usury – (excessive interest)  </a:t>
            </a:r>
          </a:p>
          <a:p>
            <a:pPr>
              <a:buClr>
                <a:schemeClr val="tx1"/>
              </a:buClr>
            </a:pPr>
            <a:r>
              <a:rPr lang="en-US" sz="3200" dirty="0" smtClean="0">
                <a:effectLst>
                  <a:outerShdw blurRad="38100" dist="38100" dir="2700000" algn="tl">
                    <a:srgbClr val="000000">
                      <a:alpha val="43137"/>
                    </a:srgbClr>
                  </a:outerShdw>
                </a:effectLst>
                <a:latin typeface="+mj-lt"/>
              </a:rPr>
              <a:t> This was not only in direct defiance of the law given to Moses, but it is also shameful. </a:t>
            </a:r>
          </a:p>
          <a:p>
            <a:pPr>
              <a:buClr>
                <a:schemeClr val="tx1"/>
              </a:buClr>
            </a:pPr>
            <a:r>
              <a:rPr lang="en-US" sz="3200" dirty="0" smtClean="0">
                <a:effectLst>
                  <a:outerShdw blurRad="38100" dist="38100" dir="2700000" algn="tl">
                    <a:srgbClr val="000000">
                      <a:alpha val="43137"/>
                    </a:srgbClr>
                  </a:outerShdw>
                </a:effectLst>
                <a:latin typeface="+mj-lt"/>
              </a:rPr>
              <a:t>They were all Jewish brothers and sisters related to Father God  </a:t>
            </a:r>
          </a:p>
          <a:p>
            <a:pPr>
              <a:buClr>
                <a:schemeClr val="tx1"/>
              </a:buClr>
            </a:pPr>
            <a:r>
              <a:rPr lang="en-US" sz="3200" dirty="0" smtClean="0">
                <a:effectLst>
                  <a:outerShdw blurRad="38100" dist="38100" dir="2700000" algn="tl">
                    <a:srgbClr val="000000">
                      <a:alpha val="43137"/>
                    </a:srgbClr>
                  </a:outerShdw>
                </a:effectLst>
                <a:latin typeface="+mj-lt"/>
              </a:rPr>
              <a:t> He wanted something much better for his people</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Autofit/>
          </a:bodyPr>
          <a:lstStyle/>
          <a:p>
            <a:pPr algn="ctr"/>
            <a:r>
              <a:rPr lang="en-US" sz="4800" dirty="0" smtClean="0">
                <a:solidFill>
                  <a:schemeClr val="tx1"/>
                </a:solidFill>
                <a:effectLst>
                  <a:outerShdw blurRad="38100" dist="38100" dir="2700000" algn="tl">
                    <a:srgbClr val="000000">
                      <a:alpha val="43137"/>
                    </a:srgbClr>
                  </a:outerShdw>
                </a:effectLst>
              </a:rPr>
              <a:t>Let’s apply this in a different context</a:t>
            </a:r>
            <a:endParaRPr lang="en-US" sz="48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0"/>
            <a:ext cx="8229600" cy="4389120"/>
          </a:xfrm>
        </p:spPr>
        <p:txBody>
          <a:bodyPr>
            <a:normAutofit/>
          </a:bodyPr>
          <a:lstStyle/>
          <a:p>
            <a:pPr>
              <a:buClr>
                <a:schemeClr val="tx1"/>
              </a:buClr>
            </a:pPr>
            <a:r>
              <a:rPr lang="en-US" sz="3200" dirty="0" smtClean="0">
                <a:effectLst>
                  <a:outerShdw blurRad="38100" dist="38100" dir="2700000" algn="tl">
                    <a:srgbClr val="000000">
                      <a:alpha val="43137"/>
                    </a:srgbClr>
                  </a:outerShdw>
                </a:effectLst>
                <a:latin typeface="+mj-lt"/>
              </a:rPr>
              <a:t> Usury can apply to things other than money</a:t>
            </a:r>
          </a:p>
          <a:p>
            <a:pPr>
              <a:buClr>
                <a:schemeClr val="tx1"/>
              </a:buClr>
            </a:pPr>
            <a:r>
              <a:rPr lang="en-US" sz="3200" dirty="0" smtClean="0">
                <a:effectLst>
                  <a:outerShdw blurRad="38100" dist="38100" dir="2700000" algn="tl">
                    <a:srgbClr val="000000">
                      <a:alpha val="43137"/>
                    </a:srgbClr>
                  </a:outerShdw>
                </a:effectLst>
                <a:latin typeface="+mj-lt"/>
              </a:rPr>
              <a:t> </a:t>
            </a:r>
            <a:r>
              <a:rPr lang="en-US" sz="3200" u="sng" dirty="0" smtClean="0">
                <a:effectLst>
                  <a:outerShdw blurRad="38100" dist="38100" dir="2700000" algn="tl">
                    <a:srgbClr val="000000">
                      <a:alpha val="43137"/>
                    </a:srgbClr>
                  </a:outerShdw>
                </a:effectLst>
                <a:latin typeface="+mj-lt"/>
              </a:rPr>
              <a:t>God</a:t>
            </a:r>
            <a:r>
              <a:rPr lang="en-US" sz="3200" dirty="0" smtClean="0">
                <a:effectLst>
                  <a:outerShdw blurRad="38100" dist="38100" dir="2700000" algn="tl">
                    <a:srgbClr val="000000">
                      <a:alpha val="43137"/>
                    </a:srgbClr>
                  </a:outerShdw>
                </a:effectLst>
                <a:latin typeface="+mj-lt"/>
              </a:rPr>
              <a:t> , </a:t>
            </a:r>
            <a:r>
              <a:rPr lang="en-US" sz="3200" u="sng" dirty="0" smtClean="0">
                <a:effectLst>
                  <a:outerShdw blurRad="38100" dist="38100" dir="2700000" algn="tl">
                    <a:srgbClr val="000000">
                      <a:alpha val="43137"/>
                    </a:srgbClr>
                  </a:outerShdw>
                </a:effectLst>
                <a:latin typeface="+mj-lt"/>
              </a:rPr>
              <a:t>People</a:t>
            </a:r>
            <a:r>
              <a:rPr lang="en-US" sz="3200" dirty="0" smtClean="0">
                <a:effectLst>
                  <a:outerShdw blurRad="38100" dist="38100" dir="2700000" algn="tl">
                    <a:srgbClr val="000000">
                      <a:alpha val="43137"/>
                    </a:srgbClr>
                  </a:outerShdw>
                </a:effectLst>
                <a:latin typeface="+mj-lt"/>
              </a:rPr>
              <a:t> , </a:t>
            </a:r>
            <a:r>
              <a:rPr lang="en-US" sz="3200" u="sng" dirty="0" smtClean="0">
                <a:effectLst>
                  <a:outerShdw blurRad="38100" dist="38100" dir="2700000" algn="tl">
                    <a:srgbClr val="000000">
                      <a:alpha val="43137"/>
                    </a:srgbClr>
                  </a:outerShdw>
                </a:effectLst>
                <a:latin typeface="+mj-lt"/>
              </a:rPr>
              <a:t>Ministry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7801"/>
            <a:ext cx="8305800" cy="6370975"/>
          </a:xfrm>
          <a:prstGeom prst="rect">
            <a:avLst/>
          </a:prstGeom>
          <a:noFill/>
        </p:spPr>
        <p:txBody>
          <a:bodyPr wrap="square" rtlCol="0">
            <a:spAutoFit/>
          </a:bodyPr>
          <a:lstStyle/>
          <a:p>
            <a:pPr>
              <a:buClr>
                <a:schemeClr val="tx1"/>
              </a:buClr>
              <a:buFont typeface="Arial" pitchFamily="34" charset="0"/>
              <a:buChar char="•"/>
            </a:pPr>
            <a:r>
              <a:rPr lang="en-US" sz="2600" dirty="0">
                <a:effectLst>
                  <a:outerShdw blurRad="38100" dist="38100" dir="2700000" algn="tl">
                    <a:srgbClr val="000000">
                      <a:alpha val="43137"/>
                    </a:srgbClr>
                  </a:outerShdw>
                </a:effectLst>
              </a:rPr>
              <a:t>Psalm 139: </a:t>
            </a:r>
            <a:r>
              <a:rPr lang="en-US" sz="2600" dirty="0" smtClean="0">
                <a:effectLst>
                  <a:outerShdw blurRad="38100" dist="38100" dir="2700000" algn="tl">
                    <a:srgbClr val="000000">
                      <a:alpha val="43137"/>
                    </a:srgbClr>
                  </a:outerShdw>
                </a:effectLst>
              </a:rPr>
              <a:t>13-16</a:t>
            </a:r>
          </a:p>
          <a:p>
            <a:pPr>
              <a:buClr>
                <a:schemeClr val="tx1"/>
              </a:buClr>
            </a:pPr>
            <a:r>
              <a:rPr lang="en-US" sz="2700" dirty="0">
                <a:effectLst>
                  <a:outerShdw blurRad="38100" dist="38100" dir="2700000" algn="tl">
                    <a:srgbClr val="000000">
                      <a:alpha val="43137"/>
                    </a:srgbClr>
                  </a:outerShdw>
                </a:effectLst>
              </a:rPr>
              <a:t> </a:t>
            </a:r>
            <a:r>
              <a:rPr lang="en-US" sz="2700" baseline="30000" dirty="0" smtClean="0">
                <a:effectLst>
                  <a:outerShdw blurRad="38100" dist="38100" dir="2700000" algn="tl">
                    <a:srgbClr val="000000">
                      <a:alpha val="43137"/>
                    </a:srgbClr>
                  </a:outerShdw>
                </a:effectLst>
                <a:latin typeface="+mj-lt"/>
              </a:rPr>
              <a:t>13 </a:t>
            </a:r>
            <a:r>
              <a:rPr lang="en-US" sz="2700" dirty="0" smtClean="0">
                <a:effectLst>
                  <a:outerShdw blurRad="38100" dist="38100" dir="2700000" algn="tl">
                    <a:srgbClr val="000000">
                      <a:alpha val="43137"/>
                    </a:srgbClr>
                  </a:outerShdw>
                </a:effectLst>
                <a:latin typeface="+mj-lt"/>
              </a:rPr>
              <a:t>For you created my inmost being;</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you knit me together in my mother’s womb.</a:t>
            </a:r>
            <a:br>
              <a:rPr lang="en-US" sz="2700" dirty="0" smtClean="0">
                <a:effectLst>
                  <a:outerShdw blurRad="38100" dist="38100" dir="2700000" algn="tl">
                    <a:srgbClr val="000000">
                      <a:alpha val="43137"/>
                    </a:srgbClr>
                  </a:outerShdw>
                </a:effectLst>
                <a:latin typeface="+mj-lt"/>
              </a:rPr>
            </a:br>
            <a:r>
              <a:rPr lang="en-US" sz="2700" baseline="30000" dirty="0" smtClean="0">
                <a:effectLst>
                  <a:outerShdw blurRad="38100" dist="38100" dir="2700000" algn="tl">
                    <a:srgbClr val="000000">
                      <a:alpha val="43137"/>
                    </a:srgbClr>
                  </a:outerShdw>
                </a:effectLst>
                <a:latin typeface="+mj-lt"/>
              </a:rPr>
              <a:t>14 </a:t>
            </a:r>
            <a:r>
              <a:rPr lang="en-US" sz="2700" dirty="0" smtClean="0">
                <a:effectLst>
                  <a:outerShdw blurRad="38100" dist="38100" dir="2700000" algn="tl">
                    <a:srgbClr val="000000">
                      <a:alpha val="43137"/>
                    </a:srgbClr>
                  </a:outerShdw>
                </a:effectLst>
                <a:latin typeface="+mj-lt"/>
              </a:rPr>
              <a:t>I praise you because I am fearfully and wonderfully made;</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your works are wonderful,</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I know that full well.</a:t>
            </a:r>
            <a:br>
              <a:rPr lang="en-US" sz="2700" dirty="0" smtClean="0">
                <a:effectLst>
                  <a:outerShdw blurRad="38100" dist="38100" dir="2700000" algn="tl">
                    <a:srgbClr val="000000">
                      <a:alpha val="43137"/>
                    </a:srgbClr>
                  </a:outerShdw>
                </a:effectLst>
                <a:latin typeface="+mj-lt"/>
              </a:rPr>
            </a:br>
            <a:r>
              <a:rPr lang="en-US" sz="2700" baseline="30000" dirty="0" smtClean="0">
                <a:effectLst>
                  <a:outerShdw blurRad="38100" dist="38100" dir="2700000" algn="tl">
                    <a:srgbClr val="000000">
                      <a:alpha val="43137"/>
                    </a:srgbClr>
                  </a:outerShdw>
                </a:effectLst>
                <a:latin typeface="+mj-lt"/>
              </a:rPr>
              <a:t>15 </a:t>
            </a:r>
            <a:r>
              <a:rPr lang="en-US" sz="2700" dirty="0" smtClean="0">
                <a:effectLst>
                  <a:outerShdw blurRad="38100" dist="38100" dir="2700000" algn="tl">
                    <a:srgbClr val="000000">
                      <a:alpha val="43137"/>
                    </a:srgbClr>
                  </a:outerShdw>
                </a:effectLst>
                <a:latin typeface="+mj-lt"/>
              </a:rPr>
              <a:t>My frame was not hidden from you</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when I was made in the secret place,</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when I was woven together in the depths of the earth.</a:t>
            </a:r>
            <a:br>
              <a:rPr lang="en-US" sz="2700" dirty="0" smtClean="0">
                <a:effectLst>
                  <a:outerShdw blurRad="38100" dist="38100" dir="2700000" algn="tl">
                    <a:srgbClr val="000000">
                      <a:alpha val="43137"/>
                    </a:srgbClr>
                  </a:outerShdw>
                </a:effectLst>
                <a:latin typeface="+mj-lt"/>
              </a:rPr>
            </a:br>
            <a:r>
              <a:rPr lang="en-US" sz="2700" baseline="30000" dirty="0" smtClean="0">
                <a:effectLst>
                  <a:outerShdw blurRad="38100" dist="38100" dir="2700000" algn="tl">
                    <a:srgbClr val="000000">
                      <a:alpha val="43137"/>
                    </a:srgbClr>
                  </a:outerShdw>
                </a:effectLst>
                <a:latin typeface="+mj-lt"/>
              </a:rPr>
              <a:t>16 </a:t>
            </a:r>
            <a:r>
              <a:rPr lang="en-US" sz="2700" dirty="0" smtClean="0">
                <a:effectLst>
                  <a:outerShdw blurRad="38100" dist="38100" dir="2700000" algn="tl">
                    <a:srgbClr val="000000">
                      <a:alpha val="43137"/>
                    </a:srgbClr>
                  </a:outerShdw>
                </a:effectLst>
                <a:latin typeface="+mj-lt"/>
              </a:rPr>
              <a:t>Your eyes saw my unformed body;</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all the days ordained for me were written in your book</a:t>
            </a:r>
            <a:br>
              <a:rPr lang="en-US" sz="2700" dirty="0" smtClean="0">
                <a:effectLst>
                  <a:outerShdw blurRad="38100" dist="38100" dir="2700000" algn="tl">
                    <a:srgbClr val="000000">
                      <a:alpha val="43137"/>
                    </a:srgbClr>
                  </a:outerShdw>
                </a:effectLst>
                <a:latin typeface="+mj-lt"/>
              </a:rPr>
            </a:br>
            <a:r>
              <a:rPr lang="en-US" sz="2700" dirty="0" smtClean="0">
                <a:effectLst>
                  <a:outerShdw blurRad="38100" dist="38100" dir="2700000" algn="tl">
                    <a:srgbClr val="000000">
                      <a:alpha val="43137"/>
                    </a:srgbClr>
                  </a:outerShdw>
                </a:effectLst>
                <a:latin typeface="+mj-lt"/>
              </a:rPr>
              <a:t>    before one of them came to be. </a:t>
            </a:r>
            <a:endParaRPr lang="en-US" sz="2700" dirty="0">
              <a:effectLst>
                <a:outerShdw blurRad="38100" dist="38100" dir="2700000" algn="tl">
                  <a:srgbClr val="000000">
                    <a:alpha val="43137"/>
                  </a:srgbClr>
                </a:outerShdw>
              </a:effectLst>
              <a:latin typeface="+mj-lt"/>
            </a:endParaRPr>
          </a:p>
          <a:p>
            <a:pPr>
              <a:buClr>
                <a:schemeClr val="tx1"/>
              </a:buClr>
              <a:buNone/>
            </a:pPr>
            <a:r>
              <a:rPr lang="en-US" sz="2600" dirty="0">
                <a:effectLst>
                  <a:outerShdw blurRad="38100" dist="38100" dir="2700000" algn="tl">
                    <a:srgbClr val="000000">
                      <a:alpha val="43137"/>
                    </a:srgbClr>
                  </a:outerShdw>
                </a:effectLst>
              </a:rPr>
              <a:t> </a:t>
            </a:r>
          </a:p>
          <a:p>
            <a:endParaRPr lang="en-US" sz="3200" dirty="0">
              <a:latin typeface="+mj-lt"/>
            </a:endParaRPr>
          </a:p>
        </p:txBody>
      </p:sp>
      <p:sp>
        <p:nvSpPr>
          <p:cNvPr id="3" name="TextBox 2"/>
          <p:cNvSpPr txBox="1"/>
          <p:nvPr/>
        </p:nvSpPr>
        <p:spPr>
          <a:xfrm>
            <a:off x="609600" y="838200"/>
            <a:ext cx="2057400" cy="646331"/>
          </a:xfrm>
          <a:prstGeom prst="rect">
            <a:avLst/>
          </a:prstGeom>
          <a:noFill/>
        </p:spPr>
        <p:txBody>
          <a:bodyPr wrap="square" rtlCol="0">
            <a:spAutoFit/>
          </a:bodyPr>
          <a:lstStyle/>
          <a:p>
            <a:r>
              <a:rPr lang="en-US" sz="3600" u="sng" dirty="0" smtClean="0">
                <a:latin typeface="+mj-lt"/>
              </a:rPr>
              <a:t>God</a:t>
            </a:r>
            <a:endParaRPr lang="en-US" sz="3600" u="sng"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slide(fromBottom)">
                                      <p:cBhvr>
                                        <p:cTn id="11" dur="500"/>
                                        <p:tgtEl>
                                          <p:spTgt spid="2">
                                            <p:txEl>
                                              <p:pRg st="0" end="0"/>
                                            </p:txEl>
                                          </p:spTgt>
                                        </p:tgtEl>
                                      </p:cBhvr>
                                    </p:animEffect>
                                  </p:childTnLst>
                                </p:cTn>
                              </p:par>
                              <p:par>
                                <p:cTn id="12" presetID="12" presetClass="entr" presetSubtype="4" fill="hold" nodeType="with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slide(fromBottom)">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fontScale="92500" lnSpcReduction="10000"/>
          </a:bodyPr>
          <a:lstStyle/>
          <a:p>
            <a:pPr>
              <a:buClr>
                <a:schemeClr val="tx1"/>
              </a:buClr>
            </a:pPr>
            <a:r>
              <a:rPr lang="en-US" sz="3000" dirty="0" smtClean="0">
                <a:effectLst>
                  <a:outerShdw blurRad="38100" dist="38100" dir="2700000" algn="tl">
                    <a:srgbClr val="000000">
                      <a:alpha val="43137"/>
                    </a:srgbClr>
                  </a:outerShdw>
                </a:effectLst>
                <a:latin typeface="+mj-lt"/>
              </a:rPr>
              <a:t>We think that we’re so smart and slick</a:t>
            </a:r>
            <a:r>
              <a:rPr lang="en-US" sz="3600" dirty="0" smtClean="0">
                <a:effectLst>
                  <a:outerShdw blurRad="38100" dist="38100" dir="2700000" algn="tl">
                    <a:srgbClr val="000000">
                      <a:alpha val="43137"/>
                    </a:srgbClr>
                  </a:outerShdw>
                </a:effectLst>
                <a:latin typeface="+mj-lt"/>
              </a:rPr>
              <a:t> </a:t>
            </a:r>
            <a:endParaRPr lang="en-US" sz="3000" dirty="0" smtClean="0">
              <a:effectLst>
                <a:outerShdw blurRad="38100" dist="38100" dir="2700000" algn="tl">
                  <a:srgbClr val="000000">
                    <a:alpha val="43137"/>
                  </a:srgbClr>
                </a:outerShdw>
              </a:effectLst>
              <a:latin typeface="+mj-lt"/>
            </a:endParaRPr>
          </a:p>
          <a:p>
            <a:pPr>
              <a:buClr>
                <a:schemeClr val="tx1"/>
              </a:buClr>
            </a:pPr>
            <a:r>
              <a:rPr lang="en-US" sz="3000" dirty="0" smtClean="0">
                <a:effectLst>
                  <a:outerShdw blurRad="38100" dist="38100" dir="2700000" algn="tl">
                    <a:srgbClr val="000000">
                      <a:alpha val="43137"/>
                    </a:srgbClr>
                  </a:outerShdw>
                </a:effectLst>
                <a:latin typeface="+mj-lt"/>
              </a:rPr>
              <a:t>Making deals with God </a:t>
            </a:r>
          </a:p>
          <a:p>
            <a:pPr>
              <a:buClr>
                <a:schemeClr val="tx1"/>
              </a:buClr>
            </a:pPr>
            <a:r>
              <a:rPr lang="en-US" sz="3000" dirty="0" smtClean="0">
                <a:effectLst>
                  <a:outerShdw blurRad="38100" dist="38100" dir="2700000" algn="tl">
                    <a:srgbClr val="000000">
                      <a:alpha val="43137"/>
                    </a:srgbClr>
                  </a:outerShdw>
                </a:effectLst>
                <a:latin typeface="+mj-lt"/>
              </a:rPr>
              <a:t>Matthew 7: 9-11</a:t>
            </a:r>
          </a:p>
          <a:p>
            <a:pPr>
              <a:buClr>
                <a:schemeClr val="tx1"/>
              </a:buClr>
              <a:buNone/>
            </a:pPr>
            <a:r>
              <a:rPr lang="en-US" sz="3000" dirty="0" smtClean="0">
                <a:effectLst>
                  <a:outerShdw blurRad="38100" dist="38100" dir="2700000" algn="tl">
                    <a:srgbClr val="000000">
                      <a:alpha val="43137"/>
                    </a:srgbClr>
                  </a:outerShdw>
                </a:effectLst>
                <a:latin typeface="+mj-lt"/>
              </a:rPr>
              <a:t>   </a:t>
            </a:r>
            <a:r>
              <a:rPr lang="en-US" sz="3200" baseline="30000" dirty="0" smtClean="0">
                <a:effectLst>
                  <a:outerShdw blurRad="38100" dist="38100" dir="2700000" algn="tl">
                    <a:srgbClr val="000000">
                      <a:alpha val="43137"/>
                    </a:srgbClr>
                  </a:outerShdw>
                </a:effectLst>
                <a:latin typeface="+mj-lt"/>
              </a:rPr>
              <a:t>9 </a:t>
            </a:r>
            <a:r>
              <a:rPr lang="en-US" sz="3200" dirty="0" smtClean="0">
                <a:effectLst>
                  <a:outerShdw blurRad="38100" dist="38100" dir="2700000" algn="tl">
                    <a:srgbClr val="000000">
                      <a:alpha val="43137"/>
                    </a:srgbClr>
                  </a:outerShdw>
                </a:effectLst>
                <a:latin typeface="+mj-lt"/>
              </a:rPr>
              <a:t>“Which of you, if your son asks for bread, will give him a stone? </a:t>
            </a:r>
            <a:r>
              <a:rPr lang="en-US" sz="3200" baseline="30000" dirty="0" smtClean="0">
                <a:effectLst>
                  <a:outerShdw blurRad="38100" dist="38100" dir="2700000" algn="tl">
                    <a:srgbClr val="000000">
                      <a:alpha val="43137"/>
                    </a:srgbClr>
                  </a:outerShdw>
                </a:effectLst>
                <a:latin typeface="+mj-lt"/>
              </a:rPr>
              <a:t>10 </a:t>
            </a:r>
            <a:r>
              <a:rPr lang="en-US" sz="3200" dirty="0" smtClean="0">
                <a:effectLst>
                  <a:outerShdw blurRad="38100" dist="38100" dir="2700000" algn="tl">
                    <a:srgbClr val="000000">
                      <a:alpha val="43137"/>
                    </a:srgbClr>
                  </a:outerShdw>
                </a:effectLst>
                <a:latin typeface="+mj-lt"/>
              </a:rPr>
              <a:t>Or if he asks for a fish, will give him a snake? </a:t>
            </a:r>
            <a:r>
              <a:rPr lang="en-US" sz="3200" baseline="30000" dirty="0" smtClean="0">
                <a:effectLst>
                  <a:outerShdw blurRad="38100" dist="38100" dir="2700000" algn="tl">
                    <a:srgbClr val="000000">
                      <a:alpha val="43137"/>
                    </a:srgbClr>
                  </a:outerShdw>
                </a:effectLst>
                <a:latin typeface="+mj-lt"/>
              </a:rPr>
              <a:t>11 </a:t>
            </a:r>
            <a:r>
              <a:rPr lang="en-US" sz="3200" dirty="0" smtClean="0">
                <a:effectLst>
                  <a:outerShdw blurRad="38100" dist="38100" dir="2700000" algn="tl">
                    <a:srgbClr val="000000">
                      <a:alpha val="43137"/>
                    </a:srgbClr>
                  </a:outerShdw>
                </a:effectLst>
                <a:latin typeface="+mj-lt"/>
              </a:rPr>
              <a:t>If you, then, though you are evil, know how to give good gifts to your children, how much more will your Father in heaven give good gifts to those who ask him!”</a:t>
            </a:r>
            <a:r>
              <a:rPr lang="en-US" sz="3200" dirty="0" smtClean="0"/>
              <a:t> </a:t>
            </a:r>
            <a:endParaRPr lang="en-US" sz="3000" dirty="0" smtClean="0">
              <a:effectLst>
                <a:outerShdw blurRad="38100" dist="38100" dir="2700000" algn="tl">
                  <a:srgbClr val="000000">
                    <a:alpha val="43137"/>
                  </a:srgbClr>
                </a:outerShdw>
              </a:effectLst>
              <a:latin typeface="+mj-lt"/>
            </a:endParaRPr>
          </a:p>
          <a:p>
            <a:pPr>
              <a:buClr>
                <a:schemeClr val="tx1"/>
              </a:buClr>
            </a:pPr>
            <a:r>
              <a:rPr lang="en-US" sz="3000" dirty="0" smtClean="0">
                <a:effectLst>
                  <a:outerShdw blurRad="38100" dist="38100" dir="2700000" algn="tl">
                    <a:srgbClr val="000000">
                      <a:alpha val="43137"/>
                    </a:srgbClr>
                  </a:outerShdw>
                </a:effectLst>
                <a:latin typeface="+mj-lt"/>
              </a:rPr>
              <a:t>There is a difference between </a:t>
            </a:r>
            <a:r>
              <a:rPr lang="en-US" sz="3000" u="sng" dirty="0" smtClean="0">
                <a:effectLst>
                  <a:outerShdw blurRad="38100" dist="38100" dir="2700000" algn="tl">
                    <a:srgbClr val="000000">
                      <a:alpha val="43137"/>
                    </a:srgbClr>
                  </a:outerShdw>
                </a:effectLst>
                <a:latin typeface="+mj-lt"/>
              </a:rPr>
              <a:t>USING</a:t>
            </a:r>
            <a:r>
              <a:rPr lang="en-US" sz="3000" dirty="0" smtClean="0">
                <a:effectLst>
                  <a:outerShdw blurRad="38100" dist="38100" dir="2700000" algn="tl">
                    <a:srgbClr val="000000">
                      <a:alpha val="43137"/>
                    </a:srgbClr>
                  </a:outerShdw>
                </a:effectLst>
                <a:latin typeface="+mj-lt"/>
              </a:rPr>
              <a:t> God and </a:t>
            </a:r>
            <a:r>
              <a:rPr lang="en-US" sz="3000" u="sng" dirty="0" smtClean="0">
                <a:effectLst>
                  <a:outerShdw blurRad="38100" dist="38100" dir="2700000" algn="tl">
                    <a:srgbClr val="000000">
                      <a:alpha val="43137"/>
                    </a:srgbClr>
                  </a:outerShdw>
                </a:effectLst>
                <a:latin typeface="+mj-lt"/>
              </a:rPr>
              <a:t>ASKING</a:t>
            </a:r>
            <a:r>
              <a:rPr lang="en-US" sz="3000" dirty="0" smtClean="0">
                <a:effectLst>
                  <a:outerShdw blurRad="38100" dist="38100" dir="2700000" algn="tl">
                    <a:srgbClr val="000000">
                      <a:alpha val="43137"/>
                    </a:srgbClr>
                  </a:outerShdw>
                </a:effectLst>
                <a:latin typeface="+mj-lt"/>
              </a:rPr>
              <a:t> God</a:t>
            </a:r>
          </a:p>
          <a:p>
            <a:pPr>
              <a:buClr>
                <a:schemeClr val="tx1"/>
              </a:buClr>
            </a:pPr>
            <a:r>
              <a:rPr lang="en-US" sz="3000" dirty="0" smtClean="0">
                <a:effectLst>
                  <a:outerShdw blurRad="38100" dist="38100" dir="2700000" algn="tl">
                    <a:srgbClr val="000000">
                      <a:alpha val="43137"/>
                    </a:srgbClr>
                  </a:outerShdw>
                </a:effectLst>
                <a:latin typeface="+mj-lt"/>
              </a:rPr>
              <a:t>Just be real!  </a:t>
            </a:r>
            <a:r>
              <a:rPr lang="en-US" sz="2400" dirty="0" smtClean="0">
                <a:effectLst>
                  <a:outerShdw blurRad="38100" dist="38100" dir="2700000" algn="tl">
                    <a:srgbClr val="000000">
                      <a:alpha val="43137"/>
                    </a:srgbClr>
                  </a:outerShdw>
                </a:effectLst>
                <a:latin typeface="+mj-lt"/>
              </a:rPr>
              <a:t>  </a:t>
            </a:r>
          </a:p>
          <a:p>
            <a:pPr>
              <a:buClr>
                <a:schemeClr val="tx1"/>
              </a:buClr>
              <a:buNone/>
            </a:pPr>
            <a:endParaRPr lang="en-US" sz="24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Bottom)">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lstStyle/>
          <a:p>
            <a:pPr>
              <a:buClr>
                <a:schemeClr val="tx1"/>
              </a:buClr>
            </a:pPr>
            <a:r>
              <a:rPr lang="en-US" sz="3600" u="sng" dirty="0" smtClean="0">
                <a:effectLst>
                  <a:outerShdw blurRad="38100" dist="38100" dir="2700000" algn="tl">
                    <a:srgbClr val="000000">
                      <a:alpha val="43137"/>
                    </a:srgbClr>
                  </a:outerShdw>
                </a:effectLst>
                <a:latin typeface="+mj-lt"/>
              </a:rPr>
              <a:t>People </a:t>
            </a:r>
          </a:p>
          <a:p>
            <a:pPr lvl="1">
              <a:buClr>
                <a:schemeClr val="tx1"/>
              </a:buClr>
            </a:pPr>
            <a:r>
              <a:rPr lang="en-US" sz="3200" dirty="0" smtClean="0">
                <a:effectLst>
                  <a:outerShdw blurRad="38100" dist="38100" dir="2700000" algn="tl">
                    <a:srgbClr val="000000">
                      <a:alpha val="43137"/>
                    </a:srgbClr>
                  </a:outerShdw>
                </a:effectLst>
                <a:latin typeface="+mj-lt"/>
              </a:rPr>
              <a:t> Using other people to get what you want </a:t>
            </a:r>
          </a:p>
          <a:p>
            <a:pPr lvl="1">
              <a:buClr>
                <a:schemeClr val="tx1"/>
              </a:buClr>
            </a:pPr>
            <a:r>
              <a:rPr lang="en-US" sz="3200" dirty="0" smtClean="0">
                <a:effectLst>
                  <a:outerShdw blurRad="38100" dist="38100" dir="2700000" algn="tl">
                    <a:srgbClr val="000000">
                      <a:alpha val="43137"/>
                    </a:srgbClr>
                  </a:outerShdw>
                </a:effectLst>
                <a:latin typeface="+mj-lt"/>
              </a:rPr>
              <a:t> Spouses - physical and emotional usury </a:t>
            </a:r>
          </a:p>
          <a:p>
            <a:pPr lvl="1">
              <a:buClr>
                <a:schemeClr val="tx1"/>
              </a:buClr>
            </a:pPr>
            <a:r>
              <a:rPr lang="en-US" sz="3200" dirty="0" smtClean="0">
                <a:effectLst>
                  <a:outerShdw blurRad="38100" dist="38100" dir="2700000" algn="tl">
                    <a:srgbClr val="000000">
                      <a:alpha val="43137"/>
                    </a:srgbClr>
                  </a:outerShdw>
                </a:effectLst>
                <a:latin typeface="+mj-lt"/>
              </a:rPr>
              <a:t> Family and Friends- Do you “love” and “appreciate” people so that you can get  what you want? </a:t>
            </a:r>
            <a:endParaRPr lang="en-US" sz="3200" u="sng" dirty="0" smtClean="0">
              <a:effectLst>
                <a:outerShdw blurRad="38100" dist="38100" dir="2700000" algn="tl">
                  <a:srgbClr val="000000">
                    <a:alpha val="43137"/>
                  </a:srgbClr>
                </a:outerShdw>
              </a:effectLst>
              <a:latin typeface="+mj-lt"/>
            </a:endParaRPr>
          </a:p>
          <a:p>
            <a:pPr>
              <a:buClr>
                <a:schemeClr val="tx1"/>
              </a:buClr>
              <a:buNone/>
            </a:pPr>
            <a:r>
              <a:rPr lang="en-US" sz="3000" u="sng" dirty="0" smtClean="0">
                <a:effectLst>
                  <a:outerShdw blurRad="38100" dist="38100" dir="2700000" algn="tl">
                    <a:srgbClr val="000000">
                      <a:alpha val="43137"/>
                    </a:srgbClr>
                  </a:outerShdw>
                </a:effectLst>
                <a:latin typeface="+mj-lt"/>
              </a:rPr>
              <a:t> </a:t>
            </a:r>
            <a:r>
              <a:rPr lang="en-US" sz="3000" dirty="0" smtClean="0">
                <a:latin typeface="+mj-lt"/>
              </a:rPr>
              <a:t> </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Bottom)">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lide(fromBottom)">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a:buClr>
                <a:schemeClr val="tx1"/>
              </a:buClr>
            </a:pPr>
            <a:r>
              <a:rPr lang="en-US" sz="3600" dirty="0" smtClean="0">
                <a:effectLst>
                  <a:outerShdw blurRad="38100" dist="38100" dir="2700000" algn="tl">
                    <a:srgbClr val="000000">
                      <a:alpha val="43137"/>
                    </a:srgbClr>
                  </a:outerShdw>
                </a:effectLst>
                <a:latin typeface="+mj-lt"/>
              </a:rPr>
              <a:t> </a:t>
            </a:r>
            <a:r>
              <a:rPr lang="en-US" sz="3600" u="sng" dirty="0" smtClean="0">
                <a:effectLst>
                  <a:outerShdw blurRad="38100" dist="38100" dir="2700000" algn="tl">
                    <a:srgbClr val="000000">
                      <a:alpha val="43137"/>
                    </a:srgbClr>
                  </a:outerShdw>
                </a:effectLst>
                <a:latin typeface="+mj-lt"/>
              </a:rPr>
              <a:t>Ministry</a:t>
            </a:r>
            <a:r>
              <a:rPr lang="en-US" sz="4000" u="sng" dirty="0" smtClean="0">
                <a:effectLst>
                  <a:outerShdw blurRad="38100" dist="38100" dir="2700000" algn="tl">
                    <a:srgbClr val="000000">
                      <a:alpha val="43137"/>
                    </a:srgbClr>
                  </a:outerShdw>
                </a:effectLst>
                <a:latin typeface="+mj-lt"/>
              </a:rPr>
              <a:t> </a:t>
            </a:r>
          </a:p>
          <a:p>
            <a:pPr lvl="1">
              <a:buClr>
                <a:schemeClr val="tx1"/>
              </a:buClr>
            </a:pPr>
            <a:r>
              <a:rPr lang="en-US" sz="3200" dirty="0" smtClean="0">
                <a:effectLst>
                  <a:outerShdw blurRad="38100" dist="38100" dir="2700000" algn="tl">
                    <a:srgbClr val="000000">
                      <a:alpha val="43137"/>
                    </a:srgbClr>
                  </a:outerShdw>
                </a:effectLst>
                <a:latin typeface="+mj-lt"/>
              </a:rPr>
              <a:t>Setting unreasonably high expectations on leadership </a:t>
            </a:r>
          </a:p>
          <a:p>
            <a:pPr lvl="1">
              <a:buClr>
                <a:schemeClr val="tx1"/>
              </a:buClr>
            </a:pPr>
            <a:r>
              <a:rPr lang="en-US" sz="3200" dirty="0" smtClean="0">
                <a:effectLst>
                  <a:outerShdw blurRad="38100" dist="38100" dir="2700000" algn="tl">
                    <a:srgbClr val="000000">
                      <a:alpha val="43137"/>
                    </a:srgbClr>
                  </a:outerShdw>
                </a:effectLst>
                <a:latin typeface="+mj-lt"/>
              </a:rPr>
              <a:t>Is being part of a congregation about giving or taking?</a:t>
            </a:r>
          </a:p>
          <a:p>
            <a:pPr lvl="1">
              <a:buClr>
                <a:schemeClr val="tx1"/>
              </a:buClr>
            </a:pPr>
            <a:r>
              <a:rPr lang="en-US" sz="3200" dirty="0" smtClean="0">
                <a:effectLst>
                  <a:outerShdw blurRad="38100" dist="38100" dir="2700000" algn="tl">
                    <a:srgbClr val="000000">
                      <a:alpha val="43137"/>
                    </a:srgbClr>
                  </a:outerShdw>
                </a:effectLst>
                <a:latin typeface="+mj-lt"/>
              </a:rPr>
              <a:t>It’s not a question of getting involved or not but rather what can I get involved in</a:t>
            </a:r>
          </a:p>
          <a:p>
            <a:pPr lvl="1">
              <a:buClr>
                <a:schemeClr val="tx1"/>
              </a:buClr>
            </a:pPr>
            <a:r>
              <a:rPr lang="en-US" sz="3200" dirty="0" smtClean="0">
                <a:effectLst>
                  <a:outerShdw blurRad="38100" dist="38100" dir="2700000" algn="tl">
                    <a:srgbClr val="000000">
                      <a:alpha val="43137"/>
                    </a:srgbClr>
                  </a:outerShdw>
                </a:effectLst>
                <a:latin typeface="+mj-lt"/>
              </a:rPr>
              <a:t>How can I best serve the body </a:t>
            </a:r>
            <a:r>
              <a:rPr lang="en-US" sz="3200" smtClean="0">
                <a:effectLst>
                  <a:outerShdw blurRad="38100" dist="38100" dir="2700000" algn="tl">
                    <a:srgbClr val="000000">
                      <a:alpha val="43137"/>
                    </a:srgbClr>
                  </a:outerShdw>
                </a:effectLst>
                <a:latin typeface="+mj-lt"/>
              </a:rPr>
              <a:t>of Christ  </a:t>
            </a:r>
            <a:endParaRPr lang="en-US"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Bottom)">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lide(fromBottom)">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lide(fromBottom)">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tx1"/>
                </a:solidFill>
              </a:rPr>
              <a:t>In Closing </a:t>
            </a:r>
            <a:endParaRPr lang="en-US" dirty="0">
              <a:solidFill>
                <a:schemeClr val="tx1"/>
              </a:solidFill>
            </a:endParaRPr>
          </a:p>
        </p:txBody>
      </p:sp>
      <p:sp>
        <p:nvSpPr>
          <p:cNvPr id="3" name="Content Placeholder 2"/>
          <p:cNvSpPr>
            <a:spLocks noGrp="1"/>
          </p:cNvSpPr>
          <p:nvPr>
            <p:ph idx="1"/>
          </p:nvPr>
        </p:nvSpPr>
        <p:spPr/>
        <p:txBody>
          <a:bodyPr>
            <a:normAutofit/>
          </a:bodyPr>
          <a:lstStyle/>
          <a:p>
            <a:pPr>
              <a:buClr>
                <a:schemeClr val="tx1"/>
              </a:buClr>
            </a:pPr>
            <a:r>
              <a:rPr lang="en-US" sz="3200" dirty="0" smtClean="0">
                <a:effectLst>
                  <a:outerShdw blurRad="38100" dist="38100" dir="2700000" algn="tl">
                    <a:srgbClr val="000000">
                      <a:alpha val="43137"/>
                    </a:srgbClr>
                  </a:outerShdw>
                </a:effectLst>
                <a:latin typeface="+mj-lt"/>
              </a:rPr>
              <a:t> Prayer of Repentance </a:t>
            </a:r>
          </a:p>
          <a:p>
            <a:pPr>
              <a:buClr>
                <a:schemeClr val="tx1"/>
              </a:buClr>
            </a:pPr>
            <a:r>
              <a:rPr lang="en-US" sz="3200" smtClean="0">
                <a:effectLst>
                  <a:outerShdw blurRad="38100" dist="38100" dir="2700000" algn="tl">
                    <a:srgbClr val="000000">
                      <a:alpha val="43137"/>
                    </a:srgbClr>
                  </a:outerShdw>
                </a:effectLst>
                <a:latin typeface="+mj-lt"/>
              </a:rPr>
              <a:t> Prayer </a:t>
            </a:r>
            <a:r>
              <a:rPr lang="en-US" sz="3200" dirty="0" smtClean="0">
                <a:effectLst>
                  <a:outerShdw blurRad="38100" dist="38100" dir="2700000" algn="tl">
                    <a:srgbClr val="000000">
                      <a:alpha val="43137"/>
                    </a:srgbClr>
                  </a:outerShdw>
                </a:effectLst>
                <a:latin typeface="+mj-lt"/>
              </a:rPr>
              <a:t>of Healing </a:t>
            </a:r>
            <a:endParaRPr lang="en-US"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4267200"/>
          </a:xfrm>
        </p:spPr>
        <p:txBody>
          <a:bodyPr>
            <a:normAutofit/>
          </a:bodyPr>
          <a:lstStyle/>
          <a:p>
            <a:pPr algn="ctr"/>
            <a:r>
              <a:rPr lang="en-US" dirty="0" smtClean="0">
                <a:solidFill>
                  <a:schemeClr val="tx1"/>
                </a:solidFill>
                <a:effectLst>
                  <a:outerShdw blurRad="38100" dist="38100" dir="2700000" algn="tl">
                    <a:srgbClr val="000000">
                      <a:alpha val="43137"/>
                    </a:srgbClr>
                  </a:outerShdw>
                </a:effectLst>
              </a:rPr>
              <a:t>Reintroduction of Myself</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8839200" y="3048000"/>
            <a:ext cx="2286000" cy="2179320"/>
          </a:xfrm>
        </p:spPr>
        <p:txBody>
          <a:bodyPr/>
          <a:lstStyle/>
          <a:p>
            <a:pPr>
              <a:buClr>
                <a:schemeClr val="tx1"/>
              </a:buCl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Displaying img20150912_1333485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dad lol.jpg"/>
          <p:cNvPicPr>
            <a:picLocks noChangeAspect="1"/>
          </p:cNvPicPr>
          <p:nvPr/>
        </p:nvPicPr>
        <p:blipFill>
          <a:blip r:embed="rId2" cstate="print"/>
          <a:stretch>
            <a:fillRect/>
          </a:stretch>
        </p:blipFill>
        <p:spPr>
          <a:xfrm>
            <a:off x="2438401" y="762000"/>
            <a:ext cx="3886200" cy="5416200"/>
          </a:xfrm>
          <a:prstGeom prst="rect">
            <a:avLst/>
          </a:prstGeom>
        </p:spPr>
      </p:pic>
      <p:sp>
        <p:nvSpPr>
          <p:cNvPr id="5" name="TextBox 4"/>
          <p:cNvSpPr txBox="1"/>
          <p:nvPr/>
        </p:nvSpPr>
        <p:spPr>
          <a:xfrm>
            <a:off x="2362200" y="6248400"/>
            <a:ext cx="3962400" cy="523220"/>
          </a:xfrm>
          <a:prstGeom prst="rect">
            <a:avLst/>
          </a:prstGeom>
          <a:noFill/>
        </p:spPr>
        <p:txBody>
          <a:bodyPr wrap="square" rtlCol="0">
            <a:spAutoFit/>
          </a:bodyPr>
          <a:lstStyle/>
          <a:p>
            <a:pPr algn="ctr"/>
            <a:r>
              <a:rPr lang="en-US" sz="2800" dirty="0" smtClean="0">
                <a:latin typeface="+mj-lt"/>
              </a:rPr>
              <a:t>September  1972</a:t>
            </a:r>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effectLst>
                  <a:outerShdw blurRad="38100" dist="38100" dir="2700000" algn="tl">
                    <a:srgbClr val="000000">
                      <a:alpha val="43137"/>
                    </a:srgbClr>
                  </a:outerShdw>
                </a:effectLst>
              </a:rPr>
              <a:t>Modus Operandi</a:t>
            </a:r>
            <a:r>
              <a:rPr lang="en-US" dirty="0" smtClean="0"/>
              <a:t> </a:t>
            </a:r>
            <a:endParaRPr lang="en-US" dirty="0"/>
          </a:p>
        </p:txBody>
      </p:sp>
      <p:sp>
        <p:nvSpPr>
          <p:cNvPr id="3" name="Content Placeholder 2"/>
          <p:cNvSpPr>
            <a:spLocks noGrp="1"/>
          </p:cNvSpPr>
          <p:nvPr>
            <p:ph idx="1"/>
          </p:nvPr>
        </p:nvSpPr>
        <p:spPr/>
        <p:txBody>
          <a:bodyPr>
            <a:normAutofit/>
          </a:bodyPr>
          <a:lstStyle/>
          <a:p>
            <a:pPr>
              <a:buClr>
                <a:schemeClr val="tx1"/>
              </a:buClr>
            </a:pPr>
            <a:r>
              <a:rPr lang="en-US" sz="3600" dirty="0" smtClean="0">
                <a:effectLst>
                  <a:outerShdw blurRad="38100" dist="38100" dir="2700000" algn="tl">
                    <a:srgbClr val="000000">
                      <a:alpha val="43137"/>
                    </a:srgbClr>
                  </a:outerShdw>
                </a:effectLst>
                <a:latin typeface="+mj-lt"/>
              </a:rPr>
              <a:t> Means “way of operating” or </a:t>
            </a:r>
          </a:p>
          <a:p>
            <a:pPr>
              <a:buClr>
                <a:schemeClr val="tx1"/>
              </a:buClr>
              <a:buNone/>
            </a:pPr>
            <a:r>
              <a:rPr lang="en-US" sz="3600" dirty="0" smtClean="0">
                <a:effectLst>
                  <a:outerShdw blurRad="38100" dist="38100" dir="2700000" algn="tl">
                    <a:srgbClr val="000000">
                      <a:alpha val="43137"/>
                    </a:srgbClr>
                  </a:outerShdw>
                </a:effectLst>
                <a:latin typeface="+mj-lt"/>
              </a:rPr>
              <a:t>   “method of operation” </a:t>
            </a:r>
            <a:endParaRPr lang="en-US" sz="36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447800"/>
          </a:xfrm>
        </p:spPr>
        <p:txBody>
          <a:bodyPr>
            <a:normAutofit fontScale="90000"/>
          </a:bodyPr>
          <a:lstStyle/>
          <a:p>
            <a:r>
              <a:rPr lang="en-US" sz="5400" dirty="0" smtClean="0">
                <a:solidFill>
                  <a:schemeClr val="tx1"/>
                </a:solidFill>
                <a:effectLst>
                  <a:outerShdw blurRad="38100" dist="38100" dir="2700000" algn="tl">
                    <a:srgbClr val="000000">
                      <a:alpha val="43137"/>
                    </a:srgbClr>
                  </a:outerShdw>
                </a:effectLst>
              </a:rPr>
              <a:t>What does “Exacting a Usury”   mean?</a:t>
            </a:r>
            <a:endParaRPr lang="en-US" dirty="0"/>
          </a:p>
        </p:txBody>
      </p:sp>
      <p:sp>
        <p:nvSpPr>
          <p:cNvPr id="3" name="Content Placeholder 2"/>
          <p:cNvSpPr>
            <a:spLocks noGrp="1"/>
          </p:cNvSpPr>
          <p:nvPr>
            <p:ph idx="1"/>
          </p:nvPr>
        </p:nvSpPr>
        <p:spPr>
          <a:xfrm>
            <a:off x="533400" y="2468880"/>
            <a:ext cx="8229600" cy="4389120"/>
          </a:xfrm>
        </p:spPr>
        <p:txBody>
          <a:bodyPr/>
          <a:lstStyle/>
          <a:p>
            <a:pPr>
              <a:buClr>
                <a:schemeClr val="tx1"/>
              </a:buClr>
              <a:buNone/>
            </a:pPr>
            <a:r>
              <a:rPr lang="en-US" sz="3200" dirty="0" smtClean="0"/>
              <a:t>Dictionary .com definition of Exacting: </a:t>
            </a:r>
          </a:p>
          <a:p>
            <a:pPr>
              <a:buClr>
                <a:schemeClr val="tx1"/>
              </a:buClr>
            </a:pPr>
            <a:r>
              <a:rPr lang="en-US" sz="3200" dirty="0" smtClean="0"/>
              <a:t> </a:t>
            </a:r>
            <a:r>
              <a:rPr lang="en-US" sz="3200" dirty="0" smtClean="0"/>
              <a:t>1. rigid or severe in demands or requirements: an exacting teacher.</a:t>
            </a:r>
          </a:p>
          <a:p>
            <a:pPr>
              <a:buClr>
                <a:schemeClr val="tx1"/>
              </a:buClr>
            </a:pPr>
            <a:r>
              <a:rPr lang="en-US" sz="3200" dirty="0" smtClean="0"/>
              <a:t>2. requiring close application or attention: an exacting task.</a:t>
            </a:r>
          </a:p>
          <a:p>
            <a:pPr>
              <a:buClr>
                <a:schemeClr val="tx1"/>
              </a:buClr>
            </a:pPr>
            <a:r>
              <a:rPr lang="en-US" sz="3200" dirty="0" smtClean="0"/>
              <a:t>3. given to or characterized by exaction; extortionate</a:t>
            </a:r>
          </a:p>
          <a:p>
            <a:pPr>
              <a:buClr>
                <a:schemeClr val="tx1"/>
              </a:buCl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US" sz="3200" dirty="0" smtClean="0"/>
              <a:t>Dictionary.com definition of Usury</a:t>
            </a:r>
            <a:r>
              <a:rPr lang="en-US" sz="4000" dirty="0" smtClean="0"/>
              <a:t>: </a:t>
            </a:r>
          </a:p>
          <a:p>
            <a:r>
              <a:rPr lang="en-US" sz="3200" dirty="0" smtClean="0"/>
              <a:t> </a:t>
            </a:r>
            <a:r>
              <a:rPr lang="en-US" sz="3200" dirty="0" smtClean="0"/>
              <a:t>1</a:t>
            </a:r>
            <a:r>
              <a:rPr lang="en-US" sz="3200" dirty="0" smtClean="0"/>
              <a:t>. the lending or practice of lending money at an exorbitant interest. </a:t>
            </a:r>
          </a:p>
          <a:p>
            <a:r>
              <a:rPr lang="en-US" sz="3200" dirty="0" smtClean="0"/>
              <a:t>2. an exorbitant amount or rate of interest, especially in excess of the legal rate. </a:t>
            </a:r>
          </a:p>
          <a:p>
            <a:r>
              <a:rPr lang="en-US" sz="3200" dirty="0" smtClean="0"/>
              <a:t>3. Obsolete. interest paid for the use of money</a:t>
            </a:r>
          </a:p>
          <a:p>
            <a:pPr>
              <a:buClr>
                <a:schemeClr val="tx1"/>
              </a:buCl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447800"/>
          </a:xfrm>
        </p:spPr>
        <p:txBody>
          <a:bodyPr>
            <a:normAutofit fontScale="90000"/>
          </a:bodyPr>
          <a:lstStyle/>
          <a:p>
            <a:pPr algn="ctr"/>
            <a:r>
              <a:rPr lang="en-US" sz="54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rPr>
              <a:t>Now l</a:t>
            </a:r>
            <a:r>
              <a:rPr lang="en-US" sz="4000" dirty="0" smtClean="0">
                <a:solidFill>
                  <a:schemeClr val="tx1"/>
                </a:solidFill>
                <a:effectLst>
                  <a:outerShdw blurRad="38100" dist="38100" dir="2700000" algn="tl">
                    <a:srgbClr val="000000">
                      <a:alpha val="43137"/>
                    </a:srgbClr>
                  </a:outerShdw>
                </a:effectLst>
              </a:rPr>
              <a:t>et’s </a:t>
            </a:r>
            <a:r>
              <a:rPr lang="en-US" sz="4000" dirty="0" smtClean="0">
                <a:solidFill>
                  <a:schemeClr val="tx1"/>
                </a:solidFill>
                <a:effectLst>
                  <a:outerShdw blurRad="38100" dist="38100" dir="2700000" algn="tl">
                    <a:srgbClr val="000000">
                      <a:alpha val="43137"/>
                    </a:srgbClr>
                  </a:outerShdw>
                </a:effectLst>
              </a:rPr>
              <a:t>take a look at some scriptural references  </a:t>
            </a:r>
            <a:r>
              <a:rPr lang="en-US" sz="3100" dirty="0" smtClean="0">
                <a:solidFill>
                  <a:schemeClr val="tx1"/>
                </a:solidFill>
                <a:effectLst>
                  <a:outerShdw blurRad="38100" dist="38100" dir="2700000" algn="tl">
                    <a:srgbClr val="000000">
                      <a:alpha val="43137"/>
                    </a:srgbClr>
                  </a:outerShdw>
                </a:effectLst>
              </a:rPr>
              <a:t>(English Standard Version)</a:t>
            </a:r>
            <a:endParaRPr lang="en-US" sz="31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048000"/>
            <a:ext cx="8229600" cy="2819400"/>
          </a:xfrm>
        </p:spPr>
        <p:txBody>
          <a:bodyPr>
            <a:normAutofit/>
          </a:bodyPr>
          <a:lstStyle/>
          <a:p>
            <a:pPr>
              <a:buClr>
                <a:schemeClr val="tx1"/>
              </a:buClr>
            </a:pPr>
            <a:r>
              <a:rPr lang="en-US" sz="3200" dirty="0" smtClean="0">
                <a:effectLst>
                  <a:outerShdw blurRad="38100" dist="38100" dir="2700000" algn="tl">
                    <a:srgbClr val="000000">
                      <a:alpha val="43137"/>
                    </a:srgbClr>
                  </a:outerShdw>
                </a:effectLst>
                <a:latin typeface="+mj-lt"/>
              </a:rPr>
              <a:t>  Exodus 22: 25 </a:t>
            </a:r>
          </a:p>
          <a:p>
            <a:pPr>
              <a:buClr>
                <a:schemeClr val="tx1"/>
              </a:buClr>
              <a:buNone/>
            </a:pPr>
            <a:r>
              <a:rPr lang="en-US" sz="3200" dirty="0" smtClean="0">
                <a:effectLst>
                  <a:outerShdw blurRad="38100" dist="38100" dir="2700000" algn="tl">
                    <a:srgbClr val="000000">
                      <a:alpha val="43137"/>
                    </a:srgbClr>
                  </a:outerShdw>
                </a:effectLst>
                <a:latin typeface="+mj-lt"/>
              </a:rPr>
              <a:t>     “If you lend money to any of my people with you who is poor, you shall not be like a moneylender to him, and you shall not exact interest from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791200"/>
          </a:xfrm>
        </p:spPr>
        <p:txBody>
          <a:bodyPr>
            <a:normAutofit fontScale="92500" lnSpcReduction="10000"/>
          </a:bodyPr>
          <a:lstStyle/>
          <a:p>
            <a:pPr>
              <a:buClr>
                <a:schemeClr val="tx1"/>
              </a:buClr>
            </a:pPr>
            <a:r>
              <a:rPr lang="en-US" sz="3200" dirty="0" smtClean="0">
                <a:effectLst>
                  <a:outerShdw blurRad="38100" dist="38100" dir="2700000" algn="tl">
                    <a:srgbClr val="000000">
                      <a:alpha val="43137"/>
                    </a:srgbClr>
                  </a:outerShdw>
                </a:effectLst>
                <a:latin typeface="+mj-lt"/>
              </a:rPr>
              <a:t> Leviticus 25: 36-37 </a:t>
            </a:r>
          </a:p>
          <a:p>
            <a:pPr>
              <a:buClr>
                <a:schemeClr val="tx1"/>
              </a:buClr>
              <a:buNone/>
            </a:pPr>
            <a:r>
              <a:rPr lang="en-US" sz="3200" dirty="0" smtClean="0">
                <a:effectLst>
                  <a:outerShdw blurRad="38100" dist="38100" dir="2700000" algn="tl">
                    <a:srgbClr val="000000">
                      <a:alpha val="43137"/>
                    </a:srgbClr>
                  </a:outerShdw>
                </a:effectLst>
                <a:latin typeface="+mj-lt"/>
              </a:rPr>
              <a:t>    “</a:t>
            </a:r>
            <a:r>
              <a:rPr lang="en-US" sz="3200" baseline="30000" dirty="0" smtClean="0">
                <a:effectLst>
                  <a:outerShdw blurRad="38100" dist="38100" dir="2700000" algn="tl">
                    <a:srgbClr val="000000">
                      <a:alpha val="43137"/>
                    </a:srgbClr>
                  </a:outerShdw>
                </a:effectLst>
                <a:latin typeface="+mj-lt"/>
              </a:rPr>
              <a:t>36 </a:t>
            </a:r>
            <a:r>
              <a:rPr lang="en-US" sz="3200" dirty="0" smtClean="0">
                <a:effectLst>
                  <a:outerShdw blurRad="38100" dist="38100" dir="2700000" algn="tl">
                    <a:srgbClr val="000000">
                      <a:alpha val="43137"/>
                    </a:srgbClr>
                  </a:outerShdw>
                </a:effectLst>
                <a:latin typeface="+mj-lt"/>
              </a:rPr>
              <a:t>Take no interest from him or profit, but fear your God, that your brother may live beside you. </a:t>
            </a:r>
            <a:r>
              <a:rPr lang="en-US" sz="3200" baseline="30000" dirty="0" smtClean="0">
                <a:effectLst>
                  <a:outerShdw blurRad="38100" dist="38100" dir="2700000" algn="tl">
                    <a:srgbClr val="000000">
                      <a:alpha val="43137"/>
                    </a:srgbClr>
                  </a:outerShdw>
                </a:effectLst>
                <a:latin typeface="+mj-lt"/>
              </a:rPr>
              <a:t>37 </a:t>
            </a:r>
            <a:r>
              <a:rPr lang="en-US" sz="3200" dirty="0" smtClean="0">
                <a:effectLst>
                  <a:outerShdw blurRad="38100" dist="38100" dir="2700000" algn="tl">
                    <a:srgbClr val="000000">
                      <a:alpha val="43137"/>
                    </a:srgbClr>
                  </a:outerShdw>
                </a:effectLst>
                <a:latin typeface="+mj-lt"/>
              </a:rPr>
              <a:t>You shall not lend him your money at interest, nor give him your food for profit.”  </a:t>
            </a:r>
          </a:p>
          <a:p>
            <a:pPr>
              <a:buClr>
                <a:schemeClr val="tx1"/>
              </a:buClr>
            </a:pPr>
            <a:r>
              <a:rPr lang="en-US" sz="3200" dirty="0" smtClean="0">
                <a:effectLst>
                  <a:outerShdw blurRad="38100" dist="38100" dir="2700000" algn="tl">
                    <a:srgbClr val="000000">
                      <a:alpha val="43137"/>
                    </a:srgbClr>
                  </a:outerShdw>
                </a:effectLst>
                <a:latin typeface="+mj-lt"/>
              </a:rPr>
              <a:t> Deuteronomy 23: 19-20 </a:t>
            </a:r>
          </a:p>
          <a:p>
            <a:pPr>
              <a:buClr>
                <a:schemeClr val="tx1"/>
              </a:buClr>
              <a:buNone/>
            </a:pPr>
            <a:r>
              <a:rPr lang="en-US" sz="3200" dirty="0" smtClean="0">
                <a:effectLst>
                  <a:outerShdw blurRad="38100" dist="38100" dir="2700000" algn="tl">
                    <a:srgbClr val="000000">
                      <a:alpha val="43137"/>
                    </a:srgbClr>
                  </a:outerShdw>
                </a:effectLst>
                <a:latin typeface="+mj-lt"/>
              </a:rPr>
              <a:t>    “You shall not charge interest on loans to your brother, interest on money, interest on food, interest on anything that is lent for interest. </a:t>
            </a:r>
            <a:r>
              <a:rPr lang="en-US" sz="3200" baseline="30000" dirty="0" smtClean="0">
                <a:effectLst>
                  <a:outerShdw blurRad="38100" dist="38100" dir="2700000" algn="tl">
                    <a:srgbClr val="000000">
                      <a:alpha val="43137"/>
                    </a:srgbClr>
                  </a:outerShdw>
                </a:effectLst>
                <a:latin typeface="+mj-lt"/>
              </a:rPr>
              <a:t>20 </a:t>
            </a:r>
            <a:r>
              <a:rPr lang="en-US" sz="3200" dirty="0" smtClean="0">
                <a:effectLst>
                  <a:outerShdw blurRad="38100" dist="38100" dir="2700000" algn="tl">
                    <a:srgbClr val="000000">
                      <a:alpha val="43137"/>
                    </a:srgbClr>
                  </a:outerShdw>
                </a:effectLst>
                <a:latin typeface="+mj-lt"/>
              </a:rPr>
              <a:t>You may charge a foreigner interest, but you may not charge your brother interest, that the </a:t>
            </a:r>
            <a:r>
              <a:rPr lang="en-US" sz="3200" cap="small" dirty="0" smtClean="0">
                <a:effectLst>
                  <a:outerShdw blurRad="38100" dist="38100" dir="2700000" algn="tl">
                    <a:srgbClr val="000000">
                      <a:alpha val="43137"/>
                    </a:srgbClr>
                  </a:outerShdw>
                </a:effectLst>
                <a:latin typeface="+mj-lt"/>
              </a:rPr>
              <a:t>Lord</a:t>
            </a:r>
            <a:r>
              <a:rPr lang="en-US" sz="3200" dirty="0" smtClean="0">
                <a:effectLst>
                  <a:outerShdw blurRad="38100" dist="38100" dir="2700000" algn="tl">
                    <a:srgbClr val="000000">
                      <a:alpha val="43137"/>
                    </a:srgbClr>
                  </a:outerShdw>
                </a:effectLst>
                <a:latin typeface="+mj-lt"/>
              </a:rPr>
              <a:t> your God may bless you in all that you undertake in the land that you are entering to take possession of it.”</a:t>
            </a:r>
            <a:endParaRPr lang="en-US"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943600"/>
          </a:xfrm>
        </p:spPr>
        <p:txBody>
          <a:bodyPr>
            <a:normAutofit fontScale="92500" lnSpcReduction="20000"/>
          </a:bodyPr>
          <a:lstStyle/>
          <a:p>
            <a:pPr>
              <a:buClr>
                <a:schemeClr val="tx1"/>
              </a:buClr>
            </a:pPr>
            <a:r>
              <a:rPr lang="en-US" sz="3200" dirty="0" smtClean="0">
                <a:effectLst>
                  <a:outerShdw blurRad="38100" dist="38100" dir="2700000" algn="tl">
                    <a:srgbClr val="000000">
                      <a:alpha val="43137"/>
                    </a:srgbClr>
                  </a:outerShdw>
                </a:effectLst>
                <a:latin typeface="+mj-lt"/>
              </a:rPr>
              <a:t>Proverbs 28: 8 </a:t>
            </a:r>
          </a:p>
          <a:p>
            <a:pPr>
              <a:buClr>
                <a:schemeClr val="tx1"/>
              </a:buClr>
              <a:buNone/>
            </a:pPr>
            <a:r>
              <a:rPr lang="en-US" sz="3200" dirty="0" smtClean="0">
                <a:effectLst>
                  <a:outerShdw blurRad="38100" dist="38100" dir="2700000" algn="tl">
                    <a:srgbClr val="000000">
                      <a:alpha val="43137"/>
                    </a:srgbClr>
                  </a:outerShdw>
                </a:effectLst>
                <a:latin typeface="+mj-lt"/>
              </a:rPr>
              <a:t>    “Whoever multiplies his wealth by interest and profit gathers it for him who is generous to the poor.”</a:t>
            </a:r>
            <a:r>
              <a:rPr lang="en-US" sz="3200" dirty="0" smtClean="0">
                <a:latin typeface="+mj-lt"/>
              </a:rPr>
              <a:t> </a:t>
            </a:r>
          </a:p>
          <a:p>
            <a:pPr>
              <a:buClr>
                <a:schemeClr val="tx1"/>
              </a:buClr>
            </a:pPr>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latin typeface="+mj-lt"/>
              </a:rPr>
              <a:t>Nehemiah 5: 1-13  </a:t>
            </a:r>
          </a:p>
          <a:p>
            <a:pPr>
              <a:buClr>
                <a:schemeClr val="tx1"/>
              </a:buClr>
              <a:buNone/>
            </a:pPr>
            <a:r>
              <a:rPr lang="en-US" sz="3200" dirty="0" smtClean="0">
                <a:effectLst>
                  <a:outerShdw blurRad="38100" dist="38100" dir="2700000" algn="tl">
                    <a:srgbClr val="000000">
                      <a:alpha val="43137"/>
                    </a:srgbClr>
                  </a:outerShdw>
                </a:effectLst>
                <a:latin typeface="+mj-lt"/>
              </a:rPr>
              <a:t> “Now there arose a great outcry of the people and of their wives against their Jewish brothers. </a:t>
            </a:r>
            <a:r>
              <a:rPr lang="en-US" sz="3200" baseline="30000" dirty="0" smtClean="0">
                <a:effectLst>
                  <a:outerShdw blurRad="38100" dist="38100" dir="2700000" algn="tl">
                    <a:srgbClr val="000000">
                      <a:alpha val="43137"/>
                    </a:srgbClr>
                  </a:outerShdw>
                </a:effectLst>
                <a:latin typeface="+mj-lt"/>
              </a:rPr>
              <a:t>2 </a:t>
            </a:r>
            <a:r>
              <a:rPr lang="en-US" sz="3200" dirty="0" smtClean="0">
                <a:effectLst>
                  <a:outerShdw blurRad="38100" dist="38100" dir="2700000" algn="tl">
                    <a:srgbClr val="000000">
                      <a:alpha val="43137"/>
                    </a:srgbClr>
                  </a:outerShdw>
                </a:effectLst>
                <a:latin typeface="+mj-lt"/>
              </a:rPr>
              <a:t>For there were those who said, “With our sons and our daughters, we are many. So let us get grain, that we may eat and keep alive.” </a:t>
            </a:r>
            <a:r>
              <a:rPr lang="en-US" sz="3200" baseline="30000" dirty="0" smtClean="0">
                <a:effectLst>
                  <a:outerShdw blurRad="38100" dist="38100" dir="2700000" algn="tl">
                    <a:srgbClr val="000000">
                      <a:alpha val="43137"/>
                    </a:srgbClr>
                  </a:outerShdw>
                </a:effectLst>
                <a:latin typeface="+mj-lt"/>
              </a:rPr>
              <a:t>3 </a:t>
            </a:r>
            <a:r>
              <a:rPr lang="en-US" sz="3200" dirty="0" smtClean="0">
                <a:effectLst>
                  <a:outerShdw blurRad="38100" dist="38100" dir="2700000" algn="tl">
                    <a:srgbClr val="000000">
                      <a:alpha val="43137"/>
                    </a:srgbClr>
                  </a:outerShdw>
                </a:effectLst>
                <a:latin typeface="+mj-lt"/>
              </a:rPr>
              <a:t>There were also those who said, “We are mortgaging our fields, our vineyards, and our houses to get grain because of the famine.” </a:t>
            </a:r>
            <a:r>
              <a:rPr lang="en-US" sz="3200" baseline="30000" dirty="0" smtClean="0">
                <a:effectLst>
                  <a:outerShdw blurRad="38100" dist="38100" dir="2700000" algn="tl">
                    <a:srgbClr val="000000">
                      <a:alpha val="43137"/>
                    </a:srgbClr>
                  </a:outerShdw>
                </a:effectLst>
                <a:latin typeface="+mj-lt"/>
              </a:rPr>
              <a:t>4 </a:t>
            </a:r>
            <a:r>
              <a:rPr lang="en-US" sz="3200" dirty="0" smtClean="0">
                <a:effectLst>
                  <a:outerShdw blurRad="38100" dist="38100" dir="2700000" algn="tl">
                    <a:srgbClr val="000000">
                      <a:alpha val="43137"/>
                    </a:srgbClr>
                  </a:outerShdw>
                </a:effectLst>
                <a:latin typeface="+mj-lt"/>
              </a:rPr>
              <a:t>And there were those who said, “We have borrowed money for the king's tax on our fields and our vineyards. -</a:t>
            </a:r>
            <a:endParaRPr lang="en-US"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488</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“Exacting A Usury”  </vt:lpstr>
      <vt:lpstr>Reintroduction of Myself    </vt:lpstr>
      <vt:lpstr>Slide 3</vt:lpstr>
      <vt:lpstr>Modus Operandi </vt:lpstr>
      <vt:lpstr>What does “Exacting a Usury”   mean?</vt:lpstr>
      <vt:lpstr>Slide 6</vt:lpstr>
      <vt:lpstr> Now let’s take a look at some scriptural references  (English Standard Version)</vt:lpstr>
      <vt:lpstr>Slide 8</vt:lpstr>
      <vt:lpstr>Slide 9</vt:lpstr>
      <vt:lpstr>Slide 10</vt:lpstr>
      <vt:lpstr>Slide 11</vt:lpstr>
      <vt:lpstr>Why was usury a problem?</vt:lpstr>
      <vt:lpstr>Let’s apply this in a different context</vt:lpstr>
      <vt:lpstr>Slide 14</vt:lpstr>
      <vt:lpstr>Slide 15</vt:lpstr>
      <vt:lpstr>Slide 16</vt:lpstr>
      <vt:lpstr>Slide 17</vt:lpstr>
      <vt:lpstr>In Closing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Allan Lebak</dc:title>
  <dc:creator>Rachel Lebak</dc:creator>
  <cp:lastModifiedBy>Rachel Lebak</cp:lastModifiedBy>
  <cp:revision>136</cp:revision>
  <dcterms:created xsi:type="dcterms:W3CDTF">2015-09-12T16:30:54Z</dcterms:created>
  <dcterms:modified xsi:type="dcterms:W3CDTF">2015-09-12T21:47:21Z</dcterms:modified>
</cp:coreProperties>
</file>