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5" r:id="rId3"/>
    <p:sldId id="263" r:id="rId4"/>
    <p:sldId id="266" r:id="rId5"/>
    <p:sldId id="267" r:id="rId6"/>
    <p:sldId id="281" r:id="rId7"/>
    <p:sldId id="282" r:id="rId8"/>
    <p:sldId id="268" r:id="rId9"/>
    <p:sldId id="269" r:id="rId10"/>
    <p:sldId id="271" r:id="rId11"/>
    <p:sldId id="273" r:id="rId12"/>
    <p:sldId id="283" r:id="rId13"/>
    <p:sldId id="284" r:id="rId14"/>
    <p:sldId id="285" r:id="rId15"/>
    <p:sldId id="286" r:id="rId16"/>
    <p:sldId id="275" r:id="rId17"/>
    <p:sldId id="280" r:id="rId18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40E35F-2484-40E1-9022-3F2C39EAD4DD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54B33F03-32B8-4887-B911-BA2DE1A5C5DB}">
      <dgm:prSet phldrT="[Text]"/>
      <dgm:spPr/>
      <dgm:t>
        <a:bodyPr/>
        <a:lstStyle/>
        <a:p>
          <a:r>
            <a:rPr lang="en-US" dirty="0" smtClean="0"/>
            <a:t>Faithful</a:t>
          </a:r>
          <a:endParaRPr lang="en-US" dirty="0"/>
        </a:p>
      </dgm:t>
    </dgm:pt>
    <dgm:pt modelId="{0EB6315C-5650-4361-9945-EDB6531B9FEF}" type="parTrans" cxnId="{C681CE77-BC28-40DF-BD10-15E13F7CDD96}">
      <dgm:prSet/>
      <dgm:spPr/>
      <dgm:t>
        <a:bodyPr/>
        <a:lstStyle/>
        <a:p>
          <a:endParaRPr lang="en-US"/>
        </a:p>
      </dgm:t>
    </dgm:pt>
    <dgm:pt modelId="{FDF56286-5CE6-43E0-9F9F-E6010E02F361}" type="sibTrans" cxnId="{C681CE77-BC28-40DF-BD10-15E13F7CDD96}">
      <dgm:prSet/>
      <dgm:spPr/>
      <dgm:t>
        <a:bodyPr/>
        <a:lstStyle/>
        <a:p>
          <a:endParaRPr lang="en-US"/>
        </a:p>
      </dgm:t>
    </dgm:pt>
    <dgm:pt modelId="{D84FB585-BC98-4C2A-B2F6-850C2D833B12}">
      <dgm:prSet phldrT="[Text]"/>
      <dgm:spPr/>
      <dgm:t>
        <a:bodyPr/>
        <a:lstStyle/>
        <a:p>
          <a:r>
            <a:rPr lang="en-US" dirty="0" smtClean="0"/>
            <a:t>Nicolaitans</a:t>
          </a:r>
          <a:endParaRPr lang="en-US" dirty="0"/>
        </a:p>
      </dgm:t>
    </dgm:pt>
    <dgm:pt modelId="{F5A89212-81A0-4F12-BEA7-5A6660E0AB07}" type="parTrans" cxnId="{6AF6D64D-E861-4925-B5DD-6611053AF8DA}">
      <dgm:prSet/>
      <dgm:spPr/>
      <dgm:t>
        <a:bodyPr/>
        <a:lstStyle/>
        <a:p>
          <a:endParaRPr lang="en-US"/>
        </a:p>
      </dgm:t>
    </dgm:pt>
    <dgm:pt modelId="{C662FF63-9116-448C-9486-5A608F203938}" type="sibTrans" cxnId="{6AF6D64D-E861-4925-B5DD-6611053AF8DA}">
      <dgm:prSet/>
      <dgm:spPr/>
      <dgm:t>
        <a:bodyPr/>
        <a:lstStyle/>
        <a:p>
          <a:endParaRPr lang="en-US"/>
        </a:p>
      </dgm:t>
    </dgm:pt>
    <dgm:pt modelId="{7D4EA729-316D-43E1-8C79-6604F0844135}">
      <dgm:prSet phldrT="[Text]"/>
      <dgm:spPr/>
      <dgm:t>
        <a:bodyPr/>
        <a:lstStyle/>
        <a:p>
          <a:r>
            <a:rPr lang="en-US" dirty="0" err="1" smtClean="0"/>
            <a:t>Balaamites</a:t>
          </a:r>
          <a:endParaRPr lang="en-US" dirty="0"/>
        </a:p>
      </dgm:t>
    </dgm:pt>
    <dgm:pt modelId="{2F11B71B-730F-4EB6-9974-E0412B3C4A28}" type="parTrans" cxnId="{4F072097-FB98-476C-B29E-66FD0BF2233F}">
      <dgm:prSet/>
      <dgm:spPr/>
      <dgm:t>
        <a:bodyPr/>
        <a:lstStyle/>
        <a:p>
          <a:endParaRPr lang="en-US"/>
        </a:p>
      </dgm:t>
    </dgm:pt>
    <dgm:pt modelId="{8F08B310-6B42-49A0-ADA8-14F24EE4B882}" type="sibTrans" cxnId="{4F072097-FB98-476C-B29E-66FD0BF2233F}">
      <dgm:prSet/>
      <dgm:spPr/>
      <dgm:t>
        <a:bodyPr/>
        <a:lstStyle/>
        <a:p>
          <a:endParaRPr lang="en-US"/>
        </a:p>
      </dgm:t>
    </dgm:pt>
    <dgm:pt modelId="{C4422F69-9352-4170-B8FF-45EE35351DAF}" type="pres">
      <dgm:prSet presAssocID="{F840E35F-2484-40E1-9022-3F2C39EAD4DD}" presName="compositeShape" presStyleCnt="0">
        <dgm:presLayoutVars>
          <dgm:chMax val="7"/>
          <dgm:dir/>
          <dgm:resizeHandles val="exact"/>
        </dgm:presLayoutVars>
      </dgm:prSet>
      <dgm:spPr/>
    </dgm:pt>
    <dgm:pt modelId="{335C7E0A-BD00-4238-B1D1-9E8C8709F348}" type="pres">
      <dgm:prSet presAssocID="{F840E35F-2484-40E1-9022-3F2C39EAD4DD}" presName="wedge1" presStyleLbl="node1" presStyleIdx="0" presStyleCnt="3"/>
      <dgm:spPr/>
      <dgm:t>
        <a:bodyPr/>
        <a:lstStyle/>
        <a:p>
          <a:endParaRPr lang="en-US"/>
        </a:p>
      </dgm:t>
    </dgm:pt>
    <dgm:pt modelId="{A4074EF2-57CC-4DEE-9085-677EED7325F9}" type="pres">
      <dgm:prSet presAssocID="{F840E35F-2484-40E1-9022-3F2C39EAD4D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5E6C62-6A59-4D88-9126-75474C7FC210}" type="pres">
      <dgm:prSet presAssocID="{F840E35F-2484-40E1-9022-3F2C39EAD4DD}" presName="wedge2" presStyleLbl="node1" presStyleIdx="1" presStyleCnt="3"/>
      <dgm:spPr/>
      <dgm:t>
        <a:bodyPr/>
        <a:lstStyle/>
        <a:p>
          <a:endParaRPr lang="en-US"/>
        </a:p>
      </dgm:t>
    </dgm:pt>
    <dgm:pt modelId="{E7B43BC1-B9A0-42C4-AB56-D4A2D201F50B}" type="pres">
      <dgm:prSet presAssocID="{F840E35F-2484-40E1-9022-3F2C39EAD4D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9215C4-46C9-4435-8E1F-690287DA3310}" type="pres">
      <dgm:prSet presAssocID="{F840E35F-2484-40E1-9022-3F2C39EAD4DD}" presName="wedge3" presStyleLbl="node1" presStyleIdx="2" presStyleCnt="3"/>
      <dgm:spPr/>
      <dgm:t>
        <a:bodyPr/>
        <a:lstStyle/>
        <a:p>
          <a:endParaRPr lang="en-US"/>
        </a:p>
      </dgm:t>
    </dgm:pt>
    <dgm:pt modelId="{DCA6FB10-6477-480A-861B-502232170623}" type="pres">
      <dgm:prSet presAssocID="{F840E35F-2484-40E1-9022-3F2C39EAD4D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1C4349-A1A5-495F-BDEE-3D1069BEBBEF}" type="presOf" srcId="{7D4EA729-316D-43E1-8C79-6604F0844135}" destId="{369215C4-46C9-4435-8E1F-690287DA3310}" srcOrd="0" destOrd="0" presId="urn:microsoft.com/office/officeart/2005/8/layout/chart3"/>
    <dgm:cxn modelId="{84C854D0-29D7-4B69-916A-3F81B5C83C2B}" type="presOf" srcId="{D84FB585-BC98-4C2A-B2F6-850C2D833B12}" destId="{DF5E6C62-6A59-4D88-9126-75474C7FC210}" srcOrd="0" destOrd="0" presId="urn:microsoft.com/office/officeart/2005/8/layout/chart3"/>
    <dgm:cxn modelId="{23EE1B49-0867-4D0C-B6E2-E4C04F8EAC0E}" type="presOf" srcId="{F840E35F-2484-40E1-9022-3F2C39EAD4DD}" destId="{C4422F69-9352-4170-B8FF-45EE35351DAF}" srcOrd="0" destOrd="0" presId="urn:microsoft.com/office/officeart/2005/8/layout/chart3"/>
    <dgm:cxn modelId="{4F072097-FB98-476C-B29E-66FD0BF2233F}" srcId="{F840E35F-2484-40E1-9022-3F2C39EAD4DD}" destId="{7D4EA729-316D-43E1-8C79-6604F0844135}" srcOrd="2" destOrd="0" parTransId="{2F11B71B-730F-4EB6-9974-E0412B3C4A28}" sibTransId="{8F08B310-6B42-49A0-ADA8-14F24EE4B882}"/>
    <dgm:cxn modelId="{C8583D02-A4A6-47F8-8E14-86EF00D85A62}" type="presOf" srcId="{54B33F03-32B8-4887-B911-BA2DE1A5C5DB}" destId="{A4074EF2-57CC-4DEE-9085-677EED7325F9}" srcOrd="1" destOrd="0" presId="urn:microsoft.com/office/officeart/2005/8/layout/chart3"/>
    <dgm:cxn modelId="{C681CE77-BC28-40DF-BD10-15E13F7CDD96}" srcId="{F840E35F-2484-40E1-9022-3F2C39EAD4DD}" destId="{54B33F03-32B8-4887-B911-BA2DE1A5C5DB}" srcOrd="0" destOrd="0" parTransId="{0EB6315C-5650-4361-9945-EDB6531B9FEF}" sibTransId="{FDF56286-5CE6-43E0-9F9F-E6010E02F361}"/>
    <dgm:cxn modelId="{1A5A1F4C-22D7-4511-BA85-3DDF55A94219}" type="presOf" srcId="{7D4EA729-316D-43E1-8C79-6604F0844135}" destId="{DCA6FB10-6477-480A-861B-502232170623}" srcOrd="1" destOrd="0" presId="urn:microsoft.com/office/officeart/2005/8/layout/chart3"/>
    <dgm:cxn modelId="{0BA6C05F-8DB2-49FE-AFD7-7834249043C0}" type="presOf" srcId="{D84FB585-BC98-4C2A-B2F6-850C2D833B12}" destId="{E7B43BC1-B9A0-42C4-AB56-D4A2D201F50B}" srcOrd="1" destOrd="0" presId="urn:microsoft.com/office/officeart/2005/8/layout/chart3"/>
    <dgm:cxn modelId="{6AF6D64D-E861-4925-B5DD-6611053AF8DA}" srcId="{F840E35F-2484-40E1-9022-3F2C39EAD4DD}" destId="{D84FB585-BC98-4C2A-B2F6-850C2D833B12}" srcOrd="1" destOrd="0" parTransId="{F5A89212-81A0-4F12-BEA7-5A6660E0AB07}" sibTransId="{C662FF63-9116-448C-9486-5A608F203938}"/>
    <dgm:cxn modelId="{58392C32-7CEE-4552-BE2C-76FAC5B2BBFF}" type="presOf" srcId="{54B33F03-32B8-4887-B911-BA2DE1A5C5DB}" destId="{335C7E0A-BD00-4238-B1D1-9E8C8709F348}" srcOrd="0" destOrd="0" presId="urn:microsoft.com/office/officeart/2005/8/layout/chart3"/>
    <dgm:cxn modelId="{3B0B1A2F-5ECA-4AC0-A8F1-BEB5BFF2BA4A}" type="presParOf" srcId="{C4422F69-9352-4170-B8FF-45EE35351DAF}" destId="{335C7E0A-BD00-4238-B1D1-9E8C8709F348}" srcOrd="0" destOrd="0" presId="urn:microsoft.com/office/officeart/2005/8/layout/chart3"/>
    <dgm:cxn modelId="{19540691-48A3-4B75-B129-90C5D6C9CEF1}" type="presParOf" srcId="{C4422F69-9352-4170-B8FF-45EE35351DAF}" destId="{A4074EF2-57CC-4DEE-9085-677EED7325F9}" srcOrd="1" destOrd="0" presId="urn:microsoft.com/office/officeart/2005/8/layout/chart3"/>
    <dgm:cxn modelId="{1BB743C9-ED72-4BBF-93C5-CA3D8AC009B0}" type="presParOf" srcId="{C4422F69-9352-4170-B8FF-45EE35351DAF}" destId="{DF5E6C62-6A59-4D88-9126-75474C7FC210}" srcOrd="2" destOrd="0" presId="urn:microsoft.com/office/officeart/2005/8/layout/chart3"/>
    <dgm:cxn modelId="{C8701780-EDD4-4893-BC02-896C12343FA8}" type="presParOf" srcId="{C4422F69-9352-4170-B8FF-45EE35351DAF}" destId="{E7B43BC1-B9A0-42C4-AB56-D4A2D201F50B}" srcOrd="3" destOrd="0" presId="urn:microsoft.com/office/officeart/2005/8/layout/chart3"/>
    <dgm:cxn modelId="{DFBEEA6A-931C-4B2C-B996-B15954A6FD5B}" type="presParOf" srcId="{C4422F69-9352-4170-B8FF-45EE35351DAF}" destId="{369215C4-46C9-4435-8E1F-690287DA3310}" srcOrd="4" destOrd="0" presId="urn:microsoft.com/office/officeart/2005/8/layout/chart3"/>
    <dgm:cxn modelId="{48BA263F-4A2E-4F26-9B09-1E6ADD2A4BF0}" type="presParOf" srcId="{C4422F69-9352-4170-B8FF-45EE35351DAF}" destId="{DCA6FB10-6477-480A-861B-502232170623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3EB82-08D4-4C63-B4E8-76736CFAD446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35724-A575-44E4-8F34-2A34C87A0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92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F9EAF-F3E3-452A-8892-4A875A2421FB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3A0AA-E6F0-4553-B02A-F7CD01698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3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3A0AA-E6F0-4553-B02A-F7CD016980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72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3A0AA-E6F0-4553-B02A-F7CD0169802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24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3A0AA-E6F0-4553-B02A-F7CD0169802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86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3A0AA-E6F0-4553-B02A-F7CD016980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03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3A0AA-E6F0-4553-B02A-F7CD016980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08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3A0AA-E6F0-4553-B02A-F7CD016980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61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3A0AA-E6F0-4553-B02A-F7CD016980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881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3A0AA-E6F0-4553-B02A-F7CD016980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237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3A0AA-E6F0-4553-B02A-F7CD016980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34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3A0AA-E6F0-4553-B02A-F7CD016980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07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3A0AA-E6F0-4553-B02A-F7CD016980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13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10/4/2015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10/4/2015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10/4/2015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10/4/2015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10/4/2015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10/4/2015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10/4/2015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10/4/2015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10/4/2015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10/4/2015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10/4/2015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10/4/2015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10/4/2015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10/4/2015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10/4/2015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10/4/2015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10/4/2015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10/4/2015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REVELATION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“The Things Which Are” – Pergamos</a:t>
            </a:r>
          </a:p>
        </p:txBody>
      </p:sp>
    </p:spTree>
    <p:extLst>
      <p:ext uri="{BB962C8B-B14F-4D97-AF65-F5344CB8AC3E}">
        <p14:creationId xmlns:p14="http://schemas.microsoft.com/office/powerpoint/2010/main" val="100273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– The Positive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Their work</a:t>
            </a:r>
          </a:p>
          <a:p>
            <a:r>
              <a:rPr lang="en-US" dirty="0" smtClean="0"/>
              <a:t>Where they dwelt</a:t>
            </a:r>
          </a:p>
          <a:p>
            <a:r>
              <a:rPr lang="en-US" dirty="0" smtClean="0"/>
              <a:t>They held fast to His name and didn’t deny Him</a:t>
            </a:r>
          </a:p>
          <a:p>
            <a:r>
              <a:rPr lang="en-US" dirty="0" smtClean="0"/>
              <a:t>Even though Antipas was martyred</a:t>
            </a:r>
          </a:p>
        </p:txBody>
      </p:sp>
    </p:spTree>
    <p:extLst>
      <p:ext uri="{BB962C8B-B14F-4D97-AF65-F5344CB8AC3E}">
        <p14:creationId xmlns:p14="http://schemas.microsoft.com/office/powerpoint/2010/main" val="3548366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– The Negative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doctrine of Balaam</a:t>
            </a:r>
          </a:p>
          <a:p>
            <a:r>
              <a:rPr lang="en-US" dirty="0" smtClean="0"/>
              <a:t>The doctrine of Nicolaitans</a:t>
            </a:r>
          </a:p>
          <a:p>
            <a:r>
              <a:rPr lang="en-US" dirty="0" smtClean="0"/>
              <a:t>Idolatry and sexual immorality</a:t>
            </a:r>
          </a:p>
          <a:p>
            <a:r>
              <a:rPr lang="en-US" dirty="0" smtClean="0"/>
              <a:t>Worldly Compromise</a:t>
            </a:r>
          </a:p>
        </p:txBody>
      </p:sp>
    </p:spTree>
    <p:extLst>
      <p:ext uri="{BB962C8B-B14F-4D97-AF65-F5344CB8AC3E}">
        <p14:creationId xmlns:p14="http://schemas.microsoft.com/office/powerpoint/2010/main" val="2969377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Church of Pergamos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5719614"/>
              </p:ext>
            </p:extLst>
          </p:nvPr>
        </p:nvGraphicFramePr>
        <p:xfrm>
          <a:off x="1120775" y="1825625"/>
          <a:ext cx="102330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1747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Compromise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Church of Ephesus was praised for rejecting the Nicolaitans</a:t>
            </a:r>
          </a:p>
          <a:p>
            <a:r>
              <a:rPr lang="en-US" dirty="0" smtClean="0"/>
              <a:t>The Church of Pergamos was accepting the Nicolaitans</a:t>
            </a:r>
          </a:p>
          <a:p>
            <a:r>
              <a:rPr lang="en-US" dirty="0" smtClean="0"/>
              <a:t>Ephesus – Loved the sinner and rejected the sin</a:t>
            </a:r>
          </a:p>
          <a:p>
            <a:r>
              <a:rPr lang="en-US" dirty="0" smtClean="0"/>
              <a:t>Pergamos – Loved the sinner and accepted the 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430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and Bad Compromise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Wise compromise comes to agreement by mutual concession to find a way between two different views that do not conflict with Biblical standards.</a:t>
            </a:r>
          </a:p>
          <a:p>
            <a:r>
              <a:rPr lang="en-US" dirty="0" smtClean="0"/>
              <a:t>Bad compromise forgoes Biblical standards for the sake of peace and unity.</a:t>
            </a:r>
          </a:p>
          <a:p>
            <a:r>
              <a:rPr lang="en-US" dirty="0" smtClean="0"/>
              <a:t>Although the latter seeks not to offend individuals it ends up offending God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884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Interesting Facts of Bad Compromise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never occurs quickly</a:t>
            </a:r>
          </a:p>
          <a:p>
            <a:r>
              <a:rPr lang="en-US" dirty="0" smtClean="0"/>
              <a:t>Always lowers the original standard</a:t>
            </a:r>
          </a:p>
          <a:p>
            <a:r>
              <a:rPr lang="en-US" dirty="0" smtClean="0"/>
              <a:t>Seldom offensive</a:t>
            </a:r>
          </a:p>
          <a:p>
            <a:r>
              <a:rPr lang="en-US" dirty="0" smtClean="0"/>
              <a:t>Often the first step toward total disobedience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572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“Repent or else”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no winning when we fight against the Lord</a:t>
            </a:r>
          </a:p>
          <a:p>
            <a:r>
              <a:rPr lang="en-US" dirty="0" smtClean="0"/>
              <a:t>Good news is His truth wins but at what cost?</a:t>
            </a:r>
          </a:p>
        </p:txBody>
      </p:sp>
    </p:spTree>
    <p:extLst>
      <p:ext uri="{BB962C8B-B14F-4D97-AF65-F5344CB8AC3E}">
        <p14:creationId xmlns:p14="http://schemas.microsoft.com/office/powerpoint/2010/main" val="4129153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those who Overcome – a Promise!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“He who has an ear let him hear what the Spirit says…”</a:t>
            </a:r>
          </a:p>
          <a:p>
            <a:r>
              <a:rPr lang="en-US" dirty="0" smtClean="0"/>
              <a:t>“He who overcomes…”</a:t>
            </a:r>
          </a:p>
          <a:p>
            <a:r>
              <a:rPr lang="en-US" dirty="0" smtClean="0"/>
              <a:t>Divine Food – “Hidden Manna”</a:t>
            </a:r>
          </a:p>
          <a:p>
            <a:r>
              <a:rPr lang="en-US" dirty="0" smtClean="0"/>
              <a:t>Special Favor – “White Stone”</a:t>
            </a:r>
          </a:p>
          <a:p>
            <a:r>
              <a:rPr lang="en-US" smtClean="0"/>
              <a:t>New Character – “New Name”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0344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Messages to Seven Churches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chapter 1, John has a encounter with the living Christ – who then gives John individual messages for seven churches</a:t>
            </a:r>
          </a:p>
          <a:p>
            <a:r>
              <a:rPr lang="en-US" dirty="0" smtClean="0"/>
              <a:t>Jesus evaluates these seven local churches reviewing their faith and works with points of encouragement and rebuke</a:t>
            </a:r>
          </a:p>
          <a:p>
            <a:r>
              <a:rPr lang="en-US" dirty="0" smtClean="0"/>
              <a:t>In each message we read who it is </a:t>
            </a:r>
            <a:r>
              <a:rPr lang="en-US" smtClean="0"/>
              <a:t>specifically to, </a:t>
            </a:r>
            <a:r>
              <a:rPr lang="en-US" dirty="0" smtClean="0"/>
              <a:t>who it is from, with an unique description of Jesus.</a:t>
            </a:r>
          </a:p>
          <a:p>
            <a:r>
              <a:rPr lang="en-US" dirty="0" smtClean="0"/>
              <a:t>All contain a commendation or compliment except Laodicea</a:t>
            </a:r>
          </a:p>
          <a:p>
            <a:r>
              <a:rPr lang="en-US" dirty="0" smtClean="0"/>
              <a:t>All contain a rebuke or concern except Smyrna and Philadelphia</a:t>
            </a:r>
          </a:p>
          <a:p>
            <a:r>
              <a:rPr lang="en-US" dirty="0" smtClean="0"/>
              <a:t>Each give a correction or direction</a:t>
            </a:r>
          </a:p>
          <a:p>
            <a:r>
              <a:rPr lang="en-US" dirty="0" smtClean="0"/>
              <a:t>Each give a call and a promise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28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727" y="488373"/>
            <a:ext cx="8952673" cy="597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92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Symbols and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Lampstands = churches</a:t>
            </a:r>
          </a:p>
          <a:p>
            <a:r>
              <a:rPr lang="en-US" dirty="0" smtClean="0"/>
              <a:t>Seven stars = angels = heavenly messengers or earthly ministers</a:t>
            </a:r>
          </a:p>
          <a:p>
            <a:r>
              <a:rPr lang="en-US" dirty="0" smtClean="0"/>
              <a:t>Messages to specific churches of the first century</a:t>
            </a:r>
          </a:p>
          <a:p>
            <a:r>
              <a:rPr lang="en-US" dirty="0" smtClean="0"/>
              <a:t>Messages to the church today</a:t>
            </a:r>
          </a:p>
          <a:p>
            <a:r>
              <a:rPr lang="en-US" dirty="0" smtClean="0"/>
              <a:t>Some portray each church as representing a general movement in the history of the Christian Church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5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City of Pergamos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Located about 50 miles north of Smyrna and was the oldest city of the Province and the official seat of the Roman Government – and was the center of Emperor worship.</a:t>
            </a:r>
          </a:p>
          <a:p>
            <a:r>
              <a:rPr lang="en-US" dirty="0" smtClean="0"/>
              <a:t>The name Pergamos means “Citadel” and was situated on a high hill dominating the valley below. One would look up to see 200 feet above a altar to Zeus.</a:t>
            </a:r>
          </a:p>
          <a:p>
            <a:r>
              <a:rPr lang="en-US" dirty="0" smtClean="0"/>
              <a:t>Was also the center of worship of </a:t>
            </a:r>
            <a:r>
              <a:rPr lang="en-US" dirty="0" err="1" smtClean="0"/>
              <a:t>Aesclepius</a:t>
            </a:r>
            <a:r>
              <a:rPr lang="en-US" dirty="0" smtClean="0"/>
              <a:t> (the god of healing) symbolized by a serpent.</a:t>
            </a:r>
          </a:p>
          <a:p>
            <a:r>
              <a:rPr lang="en-US" dirty="0" smtClean="0"/>
              <a:t>Is now called Bergama in modern Turkey</a:t>
            </a:r>
          </a:p>
          <a:p>
            <a:r>
              <a:rPr lang="en-US" dirty="0" smtClean="0"/>
              <a:t>Parchment is said to have been invented there.</a:t>
            </a:r>
          </a:p>
        </p:txBody>
      </p:sp>
    </p:spTree>
    <p:extLst>
      <p:ext uri="{BB962C8B-B14F-4D97-AF65-F5344CB8AC3E}">
        <p14:creationId xmlns:p14="http://schemas.microsoft.com/office/powerpoint/2010/main" val="606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Pergamos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298" y="1517073"/>
            <a:ext cx="7372905" cy="5029200"/>
          </a:xfrm>
        </p:spPr>
      </p:pic>
    </p:spTree>
    <p:extLst>
      <p:ext uri="{BB962C8B-B14F-4D97-AF65-F5344CB8AC3E}">
        <p14:creationId xmlns:p14="http://schemas.microsoft.com/office/powerpoint/2010/main" val="1528004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Altar of Zeus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395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135294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Christianity in </a:t>
            </a:r>
            <a:r>
              <a:rPr lang="en-US" dirty="0" smtClean="0"/>
              <a:t>Pergamos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 though it was not a favorable environment for believers the church existed there.</a:t>
            </a:r>
          </a:p>
          <a:p>
            <a:r>
              <a:rPr lang="en-US" dirty="0" smtClean="0"/>
              <a:t>Antipas was the first Christian to be martyr in Asia. According to tradition he was the bishop of the church of Pergamos. Nothing else is know of him.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023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“He who has the sharp two-edge sword”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Rev. 1:16, Heb. 4:12</a:t>
            </a:r>
          </a:p>
          <a:p>
            <a:r>
              <a:rPr lang="en-US" dirty="0" smtClean="0"/>
              <a:t>Out of His mouth</a:t>
            </a:r>
          </a:p>
          <a:p>
            <a:r>
              <a:rPr lang="en-US" dirty="0" smtClean="0"/>
              <a:t>Dividing Truth from Error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257141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430</TotalTime>
  <Words>580</Words>
  <Application>Microsoft Office PowerPoint</Application>
  <PresentationFormat>Widescreen</PresentationFormat>
  <Paragraphs>79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Corbel</vt:lpstr>
      <vt:lpstr>Depth</vt:lpstr>
      <vt:lpstr>REVELATION</vt:lpstr>
      <vt:lpstr>Messages to Seven Churches</vt:lpstr>
      <vt:lpstr>PowerPoint Presentation</vt:lpstr>
      <vt:lpstr>Symbols and application</vt:lpstr>
      <vt:lpstr>The City of Pergamos</vt:lpstr>
      <vt:lpstr>Pergamos</vt:lpstr>
      <vt:lpstr>Altar of Zeus</vt:lpstr>
      <vt:lpstr>Christianity in Pergamos</vt:lpstr>
      <vt:lpstr>“He who has the sharp two-edge sword”</vt:lpstr>
      <vt:lpstr>Evaluation – The Positive</vt:lpstr>
      <vt:lpstr>Evaluation – The Negative</vt:lpstr>
      <vt:lpstr>The Church of Pergamos</vt:lpstr>
      <vt:lpstr>Compromise</vt:lpstr>
      <vt:lpstr>Good and Bad Compromise</vt:lpstr>
      <vt:lpstr>Interesting Facts of Bad Compromise</vt:lpstr>
      <vt:lpstr>“Repent or else”</vt:lpstr>
      <vt:lpstr>To those who Overcome – a Promise!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REVELATION</dc:title>
  <dc:creator>Doug Linser</dc:creator>
  <cp:lastModifiedBy>Doug Linser</cp:lastModifiedBy>
  <cp:revision>32</cp:revision>
  <cp:lastPrinted>2015-08-30T02:02:08Z</cp:lastPrinted>
  <dcterms:created xsi:type="dcterms:W3CDTF">2015-07-18T22:01:41Z</dcterms:created>
  <dcterms:modified xsi:type="dcterms:W3CDTF">2015-10-04T11:06:20Z</dcterms:modified>
</cp:coreProperties>
</file>