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69" r:id="rId2"/>
    <p:sldId id="257" r:id="rId3"/>
    <p:sldId id="272" r:id="rId4"/>
    <p:sldId id="258" r:id="rId5"/>
    <p:sldId id="259" r:id="rId6"/>
    <p:sldId id="260" r:id="rId7"/>
    <p:sldId id="276" r:id="rId8"/>
    <p:sldId id="268" r:id="rId9"/>
    <p:sldId id="280" r:id="rId10"/>
    <p:sldId id="261" r:id="rId11"/>
    <p:sldId id="273" r:id="rId12"/>
    <p:sldId id="262" r:id="rId13"/>
    <p:sldId id="294" r:id="rId14"/>
    <p:sldId id="263" r:id="rId15"/>
    <p:sldId id="290" r:id="rId16"/>
    <p:sldId id="299" r:id="rId17"/>
    <p:sldId id="295" r:id="rId18"/>
    <p:sldId id="296" r:id="rId19"/>
    <p:sldId id="311" r:id="rId20"/>
    <p:sldId id="312" r:id="rId21"/>
    <p:sldId id="267" r:id="rId22"/>
    <p:sldId id="297" r:id="rId23"/>
    <p:sldId id="287" r:id="rId24"/>
    <p:sldId id="305" r:id="rId25"/>
    <p:sldId id="309" r:id="rId26"/>
    <p:sldId id="306" r:id="rId27"/>
    <p:sldId id="308" r:id="rId28"/>
    <p:sldId id="28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5330" autoAdjust="0"/>
  </p:normalViewPr>
  <p:slideViewPr>
    <p:cSldViewPr snapToGrid="0">
      <p:cViewPr varScale="1">
        <p:scale>
          <a:sx n="88" d="100"/>
          <a:sy n="88" d="100"/>
        </p:scale>
        <p:origin x="14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4910D-9F92-46D7-8956-6B2C4C8D0545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97D98-8D53-4B8A-A805-9DE71F4B1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4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97D98-8D53-4B8A-A805-9DE71F4B1F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6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457123"/>
            <a:ext cx="12191999" cy="8645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Something Withheld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commands love &amp; 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to be unified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together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Holy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Spirit,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love,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obedience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His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word.  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 said explicitly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love Me, keep My commandments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(John 14:15).  </a:t>
            </a:r>
          </a:p>
          <a:p>
            <a:endParaRPr lang="en-US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commands:  </a:t>
            </a:r>
            <a:r>
              <a:rPr lang="en-US" sz="3200" baseline="30000" dirty="0" smtClean="0">
                <a:solidFill>
                  <a:srgbClr val="FF0000"/>
                </a:solidFill>
              </a:rPr>
              <a:t>34</a:t>
            </a:r>
            <a:r>
              <a:rPr lang="en-US" sz="3200" dirty="0" smtClean="0">
                <a:solidFill>
                  <a:srgbClr val="FF0000"/>
                </a:solidFill>
              </a:rPr>
              <a:t> “that </a:t>
            </a:r>
            <a:r>
              <a:rPr lang="en-US" sz="3200" dirty="0">
                <a:solidFill>
                  <a:srgbClr val="FF0000"/>
                </a:solidFill>
              </a:rPr>
              <a:t>you love one another; as I have loved you, that you also love </a:t>
            </a:r>
            <a:r>
              <a:rPr lang="en-US" sz="3200" dirty="0" smtClean="0">
                <a:solidFill>
                  <a:srgbClr val="FF0000"/>
                </a:solidFill>
              </a:rPr>
              <a:t>one </a:t>
            </a:r>
            <a:r>
              <a:rPr lang="en-US" sz="3200" dirty="0">
                <a:solidFill>
                  <a:srgbClr val="FF0000"/>
                </a:solidFill>
              </a:rPr>
              <a:t>another</a:t>
            </a:r>
            <a:r>
              <a:rPr lang="en-US" sz="3200" dirty="0" smtClean="0">
                <a:solidFill>
                  <a:srgbClr val="FF0000"/>
                </a:solidFill>
              </a:rPr>
              <a:t>.” </a:t>
            </a:r>
            <a:r>
              <a:rPr lang="en-US" sz="3200" dirty="0" smtClean="0"/>
              <a:t>(John 13:34).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7967"/>
            <a:ext cx="1219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implications of success as a church through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unity in love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failure by disobedience of the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exponentially powerful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Exponentially increasing in success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towards His kingdom or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Exponentially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stumbling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disobedience of the word; this is where “dead works”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 minus knowing Jesus (love) are “dead works”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018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1 Peter 2:4-8 </a:t>
            </a:r>
            <a:r>
              <a:rPr lang="en-US" sz="3200" dirty="0" smtClean="0"/>
              <a:t>			</a:t>
            </a:r>
            <a:r>
              <a:rPr lang="en-US" sz="3200" b="1" dirty="0" smtClean="0"/>
              <a:t>The </a:t>
            </a:r>
            <a:r>
              <a:rPr lang="en-US" sz="3200" b="1" dirty="0"/>
              <a:t>Chosen Stone and His Chosen People</a:t>
            </a:r>
          </a:p>
          <a:p>
            <a:endParaRPr lang="en-US" dirty="0"/>
          </a:p>
          <a:p>
            <a:r>
              <a:rPr lang="en-US" sz="3200" baseline="30000" dirty="0" smtClean="0"/>
              <a:t>4</a:t>
            </a:r>
            <a:r>
              <a:rPr lang="en-US" sz="3200" dirty="0" smtClean="0"/>
              <a:t> </a:t>
            </a:r>
            <a:r>
              <a:rPr lang="en-US" sz="3200" dirty="0"/>
              <a:t>Coming to Him as to a living stone, rejected indeed by men, but </a:t>
            </a:r>
            <a:r>
              <a:rPr lang="en-US" sz="3200" dirty="0" smtClean="0"/>
              <a:t>	chosen </a:t>
            </a:r>
            <a:r>
              <a:rPr lang="en-US" sz="3200" dirty="0"/>
              <a:t>by God and precious, </a:t>
            </a:r>
            <a:endParaRPr lang="en-US" sz="3200" dirty="0" smtClean="0"/>
          </a:p>
          <a:p>
            <a:endParaRPr lang="en-US" dirty="0"/>
          </a:p>
          <a:p>
            <a:r>
              <a:rPr lang="en-US" sz="3200" baseline="30000" dirty="0" smtClean="0"/>
              <a:t>5</a:t>
            </a:r>
            <a:r>
              <a:rPr lang="en-US" sz="3200" dirty="0" smtClean="0"/>
              <a:t> </a:t>
            </a:r>
            <a:r>
              <a:rPr lang="en-US" sz="3200" dirty="0"/>
              <a:t>you also, as living stones, are being built up a spiritual house, a holy </a:t>
            </a:r>
            <a:r>
              <a:rPr lang="en-US" sz="3200" dirty="0" smtClean="0"/>
              <a:t>	priesthood</a:t>
            </a:r>
            <a:r>
              <a:rPr lang="en-US" sz="3200" dirty="0"/>
              <a:t>, to offer up spiritual sacrifices acceptable to God through </a:t>
            </a:r>
            <a:r>
              <a:rPr lang="en-US" sz="3200" dirty="0" smtClean="0"/>
              <a:t>	Jesus </a:t>
            </a:r>
            <a:r>
              <a:rPr lang="en-US" sz="3200" dirty="0"/>
              <a:t>Christ. </a:t>
            </a:r>
            <a:endParaRPr lang="en-US" sz="3200" dirty="0" smtClean="0"/>
          </a:p>
          <a:p>
            <a:endParaRPr lang="en-US" dirty="0"/>
          </a:p>
          <a:p>
            <a:r>
              <a:rPr lang="en-US" sz="3200" baseline="30000" dirty="0" smtClean="0"/>
              <a:t>6</a:t>
            </a:r>
            <a:r>
              <a:rPr lang="en-US" sz="3200" dirty="0" smtClean="0"/>
              <a:t> </a:t>
            </a:r>
            <a:r>
              <a:rPr lang="en-US" sz="3200" dirty="0"/>
              <a:t>Therefore it is also contained in the Scripture,</a:t>
            </a:r>
          </a:p>
          <a:p>
            <a:endParaRPr lang="en-US" dirty="0"/>
          </a:p>
          <a:p>
            <a:r>
              <a:rPr lang="en-US" sz="3200" dirty="0"/>
              <a:t>“Behold, I lay in Zion</a:t>
            </a:r>
          </a:p>
          <a:p>
            <a:r>
              <a:rPr lang="en-US" sz="3200" dirty="0" smtClean="0"/>
              <a:t>	A </a:t>
            </a:r>
            <a:r>
              <a:rPr lang="en-US" sz="3200" dirty="0"/>
              <a:t>chief cornerstone, elect, precious,</a:t>
            </a:r>
          </a:p>
          <a:p>
            <a:r>
              <a:rPr lang="en-US" sz="3200" dirty="0" smtClean="0"/>
              <a:t>	And </a:t>
            </a:r>
            <a:r>
              <a:rPr lang="en-US" sz="3200" dirty="0"/>
              <a:t>he who believes on Him will by no means be put to shame</a:t>
            </a:r>
            <a:r>
              <a:rPr lang="en-US" sz="3200" dirty="0" smtClean="0"/>
              <a:t>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83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1771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/>
              <a:t>7 </a:t>
            </a:r>
            <a:r>
              <a:rPr lang="en-US" sz="3200" dirty="0" smtClean="0"/>
              <a:t>Therefore</a:t>
            </a:r>
            <a:r>
              <a:rPr lang="en-US" sz="3200" dirty="0"/>
              <a:t>, to you who believe, He is precious; but to those who are </a:t>
            </a:r>
            <a:r>
              <a:rPr lang="en-US" sz="3200" dirty="0" smtClean="0"/>
              <a:t>	disobedient</a:t>
            </a:r>
            <a:r>
              <a:rPr lang="en-US" sz="3200" dirty="0"/>
              <a:t>,</a:t>
            </a:r>
          </a:p>
          <a:p>
            <a:endParaRPr lang="en-US" dirty="0"/>
          </a:p>
          <a:p>
            <a:r>
              <a:rPr lang="en-US" sz="3200" dirty="0"/>
              <a:t>“The stone which the builders rejected</a:t>
            </a:r>
          </a:p>
          <a:p>
            <a:r>
              <a:rPr lang="en-US" sz="3200" dirty="0" smtClean="0"/>
              <a:t>	Has </a:t>
            </a:r>
            <a:r>
              <a:rPr lang="en-US" sz="3200" dirty="0"/>
              <a:t>become the chief cornerstone,”</a:t>
            </a:r>
          </a:p>
          <a:p>
            <a:endParaRPr lang="en-US" sz="3200" dirty="0" smtClean="0"/>
          </a:p>
          <a:p>
            <a:r>
              <a:rPr lang="en-US" sz="3200" baseline="30000" dirty="0" smtClean="0"/>
              <a:t>8 </a:t>
            </a:r>
            <a:r>
              <a:rPr lang="en-US" sz="3200" dirty="0" smtClean="0"/>
              <a:t>and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“A stone of stumbling</a:t>
            </a:r>
          </a:p>
          <a:p>
            <a:r>
              <a:rPr lang="en-US" sz="3200" dirty="0" smtClean="0"/>
              <a:t>	And </a:t>
            </a:r>
            <a:r>
              <a:rPr lang="en-US" sz="3200" dirty="0"/>
              <a:t>a rock of offense.”</a:t>
            </a:r>
          </a:p>
          <a:p>
            <a:endParaRPr lang="en-US" dirty="0"/>
          </a:p>
          <a:p>
            <a:r>
              <a:rPr lang="en-US" sz="3200" dirty="0"/>
              <a:t>They stumble, being disobedient to the word, to which they also were </a:t>
            </a:r>
            <a:r>
              <a:rPr lang="en-US" sz="3200" dirty="0" smtClean="0"/>
              <a:t>	appointed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2393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645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Together in unity,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not separate, we make up God’s “spiritual 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house” that</a:t>
            </a:r>
          </a:p>
          <a:p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 built by Jesus</a:t>
            </a:r>
          </a:p>
          <a:p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	is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not divided </a:t>
            </a:r>
            <a:endParaRPr 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1550" lvl="1" indent="-514350">
              <a:buFont typeface="Wingdings" panose="05000000000000000000" pitchFamily="2" charset="2"/>
              <a:buChar char="Ø"/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“And if a house is divided against itself, that house cannot stand.” (Mark 3:25)</a:t>
            </a:r>
          </a:p>
          <a:p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	Houses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the Holy 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Spirit</a:t>
            </a:r>
          </a:p>
          <a:p>
            <a:endParaRPr lang="en-US" b="1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aseline="30000" dirty="0"/>
              <a:t>16 ”</a:t>
            </a:r>
            <a:r>
              <a:rPr lang="en-US" sz="2800" dirty="0"/>
              <a:t>Do you not know that you are the temple of God and </a:t>
            </a:r>
            <a:r>
              <a:rPr lang="en-US" sz="2800" i="1" dirty="0"/>
              <a:t>that</a:t>
            </a:r>
            <a:r>
              <a:rPr lang="en-US" sz="2800" dirty="0"/>
              <a:t> the Spirit of God dwells in you?” (1 Cor. 3:16</a:t>
            </a:r>
            <a:r>
              <a:rPr lang="en-US" sz="2800" dirty="0" smtClean="0"/>
              <a:t>)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9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/>
              <a:t>Side Note</a:t>
            </a:r>
            <a:r>
              <a:rPr lang="en-US" sz="3200" dirty="0" smtClean="0"/>
              <a:t>: </a:t>
            </a:r>
            <a:r>
              <a:rPr lang="en-US" sz="3200" b="1" dirty="0" smtClean="0"/>
              <a:t>Bricks</a:t>
            </a:r>
          </a:p>
          <a:p>
            <a:endParaRPr lang="en-US" sz="3200" dirty="0"/>
          </a:p>
          <a:p>
            <a:r>
              <a:rPr lang="en-US" sz="3200" dirty="0"/>
              <a:t>A</a:t>
            </a:r>
            <a:r>
              <a:rPr lang="en-US" sz="3200" dirty="0" smtClean="0"/>
              <a:t>re </a:t>
            </a:r>
            <a:r>
              <a:rPr lang="en-US" sz="3200" dirty="0"/>
              <a:t>artificially made stones </a:t>
            </a:r>
            <a:r>
              <a:rPr lang="en-US" sz="3200" dirty="0" smtClean="0"/>
              <a:t>that: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pPr marL="514350" indent="-514350">
              <a:buAutoNum type="alphaLcPeriod"/>
            </a:pPr>
            <a:r>
              <a:rPr lang="en-US" sz="3200" dirty="0" smtClean="0"/>
              <a:t>metaphorically </a:t>
            </a:r>
            <a:r>
              <a:rPr lang="en-US" sz="3200" dirty="0"/>
              <a:t>represents falsity, slavery, &amp; bondage to the </a:t>
            </a:r>
            <a:r>
              <a:rPr lang="en-US" sz="3200" dirty="0" smtClean="0"/>
              <a:t>world as mentioned </a:t>
            </a:r>
            <a:r>
              <a:rPr lang="en-US" sz="3200" dirty="0"/>
              <a:t>in the Tower of Babel </a:t>
            </a:r>
            <a:r>
              <a:rPr lang="en-US" sz="3200" dirty="0" smtClean="0"/>
              <a:t>story, “they </a:t>
            </a:r>
            <a:r>
              <a:rPr lang="en-US" sz="3200" dirty="0"/>
              <a:t>had brick for </a:t>
            </a:r>
            <a:r>
              <a:rPr lang="en-US" sz="3200" dirty="0" smtClean="0"/>
              <a:t>stone</a:t>
            </a:r>
            <a:r>
              <a:rPr lang="en-US" sz="3200" dirty="0"/>
              <a:t>” </a:t>
            </a:r>
            <a:endParaRPr lang="en-US" sz="3200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(</a:t>
            </a:r>
            <a:r>
              <a:rPr lang="en-US" sz="3200" b="1" dirty="0"/>
              <a:t>Gen 11:3) </a:t>
            </a:r>
            <a:endParaRPr lang="en-US" sz="3200" b="1" dirty="0" smtClean="0"/>
          </a:p>
          <a:p>
            <a:endParaRPr lang="en-US" sz="3200" dirty="0"/>
          </a:p>
          <a:p>
            <a:r>
              <a:rPr lang="en-US" sz="3200" b="1" dirty="0" smtClean="0"/>
              <a:t>b</a:t>
            </a:r>
            <a:r>
              <a:rPr lang="en-US" sz="3200" dirty="0"/>
              <a:t>. </a:t>
            </a:r>
            <a:r>
              <a:rPr lang="en-US" sz="3200" dirty="0" smtClean="0"/>
              <a:t>are man-made; </a:t>
            </a:r>
            <a:r>
              <a:rPr lang="en-US" sz="3200" dirty="0"/>
              <a:t>man </a:t>
            </a:r>
            <a:r>
              <a:rPr lang="en-US" sz="3200" dirty="0" smtClean="0"/>
              <a:t>approved</a:t>
            </a:r>
          </a:p>
          <a:p>
            <a:endParaRPr lang="en-US" sz="3200" dirty="0"/>
          </a:p>
          <a:p>
            <a:r>
              <a:rPr lang="en-US" sz="3200" b="1" dirty="0" smtClean="0"/>
              <a:t>c</a:t>
            </a:r>
            <a:r>
              <a:rPr lang="en-US" sz="3200" dirty="0" smtClean="0"/>
              <a:t>. Jesus is not using brick in the construction of His church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295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Spiritual bricks</a:t>
            </a:r>
            <a:r>
              <a:rPr lang="en-US" sz="4000" dirty="0" smtClean="0"/>
              <a:t> hinder </a:t>
            </a:r>
            <a:r>
              <a:rPr lang="en-US" sz="4000" dirty="0"/>
              <a:t>u</a:t>
            </a:r>
            <a:r>
              <a:rPr lang="en-US" sz="4000" dirty="0" smtClean="0"/>
              <a:t>nity and establish walls of:</a:t>
            </a:r>
            <a:endParaRPr lang="en-US" sz="4000" dirty="0"/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Selfish Ambitions</a:t>
            </a:r>
          </a:p>
        </p:txBody>
      </p:sp>
    </p:spTree>
    <p:extLst>
      <p:ext uri="{BB962C8B-B14F-4D97-AF65-F5344CB8AC3E}">
        <p14:creationId xmlns:p14="http://schemas.microsoft.com/office/powerpoint/2010/main" val="1390715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2. Stone</a:t>
            </a:r>
          </a:p>
          <a:p>
            <a:endParaRPr lang="en-US" dirty="0"/>
          </a:p>
          <a:p>
            <a:r>
              <a:rPr lang="en-US" sz="3200" dirty="0" smtClean="0"/>
              <a:t>On </a:t>
            </a:r>
            <a:r>
              <a:rPr lang="en-US" sz="3200" dirty="0"/>
              <a:t>the other hand, masons shaped stones and formed arches of stone</a:t>
            </a:r>
          </a:p>
          <a:p>
            <a:endParaRPr lang="en-US" dirty="0"/>
          </a:p>
          <a:p>
            <a:r>
              <a:rPr lang="en-US" sz="3200" b="1" dirty="0" smtClean="0"/>
              <a:t>a</a:t>
            </a:r>
            <a:r>
              <a:rPr lang="en-US" sz="3200" dirty="0" smtClean="0"/>
              <a:t>. after </a:t>
            </a:r>
            <a:r>
              <a:rPr lang="en-US" sz="3200" dirty="0"/>
              <a:t>the first layer of stones are in place, they set a large square stone 	in each corner to hold the walls together at the </a:t>
            </a:r>
            <a:r>
              <a:rPr lang="en-US" sz="3200" dirty="0" smtClean="0"/>
              <a:t>base </a:t>
            </a:r>
          </a:p>
          <a:p>
            <a:endParaRPr lang="en-US" dirty="0"/>
          </a:p>
          <a:p>
            <a:r>
              <a:rPr lang="en-US" sz="3200" b="1" dirty="0" smtClean="0"/>
              <a:t>b</a:t>
            </a:r>
            <a:r>
              <a:rPr lang="en-US" sz="3200" dirty="0"/>
              <a:t>. </a:t>
            </a:r>
            <a:r>
              <a:rPr lang="en-US" sz="3200" dirty="0" smtClean="0"/>
              <a:t>Jesus is shaping </a:t>
            </a:r>
            <a:r>
              <a:rPr lang="en-US" sz="3200" dirty="0"/>
              <a:t>each of </a:t>
            </a:r>
            <a:r>
              <a:rPr lang="en-US" sz="3200" dirty="0" smtClean="0"/>
              <a:t>His stones </a:t>
            </a:r>
            <a:r>
              <a:rPr lang="en-US" sz="3200" dirty="0"/>
              <a:t>to support a place in His building </a:t>
            </a:r>
            <a:endParaRPr lang="en-US" dirty="0"/>
          </a:p>
          <a:p>
            <a:r>
              <a:rPr lang="en-US" dirty="0"/>
              <a:t>  </a:t>
            </a:r>
          </a:p>
          <a:p>
            <a:r>
              <a:rPr lang="en-US" sz="3200" b="1" dirty="0"/>
              <a:t>c</a:t>
            </a:r>
            <a:r>
              <a:rPr lang="en-US" sz="3200" dirty="0" smtClean="0"/>
              <a:t>. </a:t>
            </a:r>
            <a:r>
              <a:rPr lang="en-US" sz="3200" dirty="0"/>
              <a:t>a </a:t>
            </a:r>
            <a:r>
              <a:rPr lang="en-US" sz="3200" b="1" dirty="0"/>
              <a:t>plumb line </a:t>
            </a:r>
            <a:r>
              <a:rPr lang="en-US" sz="3200" dirty="0"/>
              <a:t>is a cord weighted with metal on one end that is used in </a:t>
            </a:r>
            <a:r>
              <a:rPr lang="en-US" sz="3200" dirty="0" smtClean="0"/>
              <a:t>	building </a:t>
            </a:r>
            <a:r>
              <a:rPr lang="en-US" sz="3200" dirty="0"/>
              <a:t>to check that vertical structures are </a:t>
            </a:r>
            <a:r>
              <a:rPr lang="en-US" sz="3200" dirty="0" smtClean="0"/>
              <a:t>accurate</a:t>
            </a:r>
            <a:r>
              <a:rPr lang="en-US" sz="3200" dirty="0"/>
              <a:t>, exact &amp; true.  It </a:t>
            </a:r>
            <a:r>
              <a:rPr lang="en-US" sz="3200" dirty="0" smtClean="0"/>
              <a:t>	is </a:t>
            </a:r>
            <a:r>
              <a:rPr lang="en-US" sz="3200" dirty="0"/>
              <a:t>symbolically used to refer to the standard Jesus is building His </a:t>
            </a:r>
            <a:r>
              <a:rPr lang="en-US" sz="3200" dirty="0" smtClean="0"/>
              <a:t>	church.</a:t>
            </a:r>
          </a:p>
          <a:p>
            <a:endParaRPr lang="en-US" dirty="0"/>
          </a:p>
          <a:p>
            <a:r>
              <a:rPr lang="en-US" sz="3200" b="1" dirty="0" smtClean="0"/>
              <a:t>d</a:t>
            </a:r>
            <a:r>
              <a:rPr lang="en-US" sz="3200" dirty="0" smtClean="0"/>
              <a:t>. His </a:t>
            </a:r>
            <a:r>
              <a:rPr lang="en-US" sz="3200" dirty="0"/>
              <a:t>plumb line is already in place </a:t>
            </a:r>
            <a:r>
              <a:rPr lang="en-US" sz="3200" b="1" dirty="0" smtClean="0"/>
              <a:t>(Amos </a:t>
            </a:r>
            <a:r>
              <a:rPr lang="en-US" sz="3200" b="1" dirty="0"/>
              <a:t>7:7-8</a:t>
            </a:r>
            <a:r>
              <a:rPr lang="en-US" sz="3200" b="1" dirty="0" smtClean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8992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Vision of the Plumb </a:t>
            </a:r>
            <a:r>
              <a:rPr lang="en-US" sz="3200" b="1" dirty="0" smtClean="0"/>
              <a:t>Line (Amos 7:7-8)</a:t>
            </a:r>
          </a:p>
          <a:p>
            <a:endParaRPr lang="en-US" sz="3200" b="1" dirty="0"/>
          </a:p>
          <a:p>
            <a:r>
              <a:rPr lang="en-US" sz="3200" baseline="30000" dirty="0"/>
              <a:t>7 </a:t>
            </a:r>
            <a:r>
              <a:rPr lang="en-US" sz="3200" dirty="0"/>
              <a:t>Thus He showed me: Behold, the Lord stood on a wall </a:t>
            </a:r>
            <a:r>
              <a:rPr lang="en-US" sz="3200" i="1" dirty="0"/>
              <a:t>made</a:t>
            </a:r>
            <a:r>
              <a:rPr lang="en-US" sz="3200" dirty="0"/>
              <a:t> with a plumb line, with a plumb line in His hand. </a:t>
            </a:r>
            <a:endParaRPr lang="en-US" sz="3200" dirty="0" smtClean="0"/>
          </a:p>
          <a:p>
            <a:endParaRPr lang="en-US" sz="3200" baseline="30000" dirty="0"/>
          </a:p>
          <a:p>
            <a:r>
              <a:rPr lang="en-US" sz="3200" baseline="30000" dirty="0" smtClean="0"/>
              <a:t>8</a:t>
            </a:r>
            <a:r>
              <a:rPr lang="en-US" sz="3200" baseline="30000" dirty="0"/>
              <a:t> </a:t>
            </a:r>
            <a:r>
              <a:rPr lang="en-US" sz="3200" dirty="0"/>
              <a:t>And the </a:t>
            </a:r>
            <a:r>
              <a:rPr lang="en-US" sz="3200" cap="small" dirty="0"/>
              <a:t>Lord</a:t>
            </a:r>
            <a:r>
              <a:rPr lang="en-US" sz="3200" dirty="0"/>
              <a:t> said to me, </a:t>
            </a:r>
            <a:endParaRPr lang="en-US" sz="3200" dirty="0" smtClean="0"/>
          </a:p>
          <a:p>
            <a:r>
              <a:rPr lang="en-US" sz="3200" dirty="0" smtClean="0"/>
              <a:t>“</a:t>
            </a:r>
            <a:r>
              <a:rPr lang="en-US" sz="3200" dirty="0"/>
              <a:t>Amos, what do you see?”</a:t>
            </a:r>
          </a:p>
          <a:p>
            <a:r>
              <a:rPr lang="en-US" sz="3200" dirty="0"/>
              <a:t>And I said, </a:t>
            </a:r>
            <a:endParaRPr lang="en-US" sz="3200" dirty="0" smtClean="0"/>
          </a:p>
          <a:p>
            <a:r>
              <a:rPr lang="en-US" sz="3200" dirty="0" smtClean="0"/>
              <a:t>“</a:t>
            </a:r>
            <a:r>
              <a:rPr lang="en-US" sz="3200" dirty="0"/>
              <a:t>A plumb line.”</a:t>
            </a:r>
          </a:p>
          <a:p>
            <a:r>
              <a:rPr lang="en-US" sz="3200" dirty="0"/>
              <a:t>Then the Lord said:</a:t>
            </a:r>
          </a:p>
          <a:p>
            <a:r>
              <a:rPr lang="en-US" sz="3200" dirty="0"/>
              <a:t>“Behold, I am setting a plumb line</a:t>
            </a:r>
            <a:br>
              <a:rPr lang="en-US" sz="3200" dirty="0"/>
            </a:br>
            <a:r>
              <a:rPr lang="en-US" sz="3200" dirty="0"/>
              <a:t>In the midst of My people </a:t>
            </a:r>
            <a:r>
              <a:rPr lang="en-US" sz="3200" dirty="0" smtClean="0"/>
              <a:t>Israel”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is Jesus checking?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69255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865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Why is this building so important?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1. it is Christs house, the Church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(Matt 16:18).  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2. God “does not dwell in temples made with hands.”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(Acts 17: 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24-			27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3. So the glorious mystery of the Lord may be revealed in all the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earth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Christ in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building, the church, us!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(Col 1:24-27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4. we should be 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(Read— Eph. 2:19-22)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4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Introduction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Unity article (Gen. 11:1-7)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Stones (1 Peter 2:4-8)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Definitions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Fervent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Abide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The Sharpening of Encouragement (Proverbs 27:17)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Team Athletes of Encouragement and Fervency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Personal Experience: Abiding through the Mission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What is the purpose?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God’s will for us to move 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Conclusion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Christ Our </a:t>
            </a:r>
            <a:r>
              <a:rPr lang="en-US" sz="3200" b="1" dirty="0" smtClean="0"/>
              <a:t>Cornerstone</a:t>
            </a:r>
          </a:p>
          <a:p>
            <a:endParaRPr lang="en-US" b="1" dirty="0"/>
          </a:p>
          <a:p>
            <a:r>
              <a:rPr lang="en-US" sz="3200" baseline="30000" dirty="0"/>
              <a:t>19 </a:t>
            </a:r>
            <a:r>
              <a:rPr lang="en-US" sz="3200" dirty="0"/>
              <a:t>Now, therefore, you are no longer strangers and foreigners, but fellow citizens with the saints and members of the household of God, </a:t>
            </a:r>
            <a:endParaRPr lang="en-US" sz="3200" dirty="0" smtClean="0"/>
          </a:p>
          <a:p>
            <a:endParaRPr lang="en-US" sz="3200" baseline="30000" dirty="0"/>
          </a:p>
          <a:p>
            <a:r>
              <a:rPr lang="en-US" sz="3200" baseline="30000" dirty="0" smtClean="0"/>
              <a:t>20</a:t>
            </a:r>
            <a:r>
              <a:rPr lang="en-US" sz="3200" baseline="30000" dirty="0"/>
              <a:t> </a:t>
            </a:r>
            <a:r>
              <a:rPr lang="en-US" sz="3200" dirty="0"/>
              <a:t>having been built on the foundation of the apostles and prophets, Jesus Christ Himself being the chief corner</a:t>
            </a:r>
            <a:r>
              <a:rPr lang="en-US" sz="3200" i="1" dirty="0"/>
              <a:t>stone,</a:t>
            </a:r>
            <a:r>
              <a:rPr lang="en-US" sz="3200" dirty="0"/>
              <a:t> </a:t>
            </a:r>
            <a:endParaRPr lang="en-US" sz="3200" dirty="0" smtClean="0"/>
          </a:p>
          <a:p>
            <a:endParaRPr lang="en-US" sz="3200" baseline="30000" dirty="0"/>
          </a:p>
          <a:p>
            <a:r>
              <a:rPr lang="en-US" sz="3200" baseline="30000" dirty="0" smtClean="0"/>
              <a:t>21</a:t>
            </a:r>
            <a:r>
              <a:rPr lang="en-US" sz="3200" baseline="30000" dirty="0"/>
              <a:t> </a:t>
            </a:r>
            <a:r>
              <a:rPr lang="en-US" sz="3200" dirty="0"/>
              <a:t>in whom the whole building, being fitted together, grows into a holy temple in the Lord, </a:t>
            </a:r>
            <a:endParaRPr lang="en-US" sz="3200" dirty="0" smtClean="0"/>
          </a:p>
          <a:p>
            <a:endParaRPr lang="en-US" sz="3200" baseline="30000" dirty="0"/>
          </a:p>
          <a:p>
            <a:r>
              <a:rPr lang="en-US" sz="3200" baseline="30000" dirty="0" smtClean="0"/>
              <a:t>22</a:t>
            </a:r>
            <a:r>
              <a:rPr lang="en-US" sz="3200" baseline="30000" dirty="0"/>
              <a:t> </a:t>
            </a:r>
            <a:r>
              <a:rPr lang="en-US" sz="3200" dirty="0"/>
              <a:t>in whom you also are being built together for a dwelling place of God in the Spirit</a:t>
            </a:r>
            <a:r>
              <a:rPr lang="en-US" sz="3200" dirty="0" smtClean="0"/>
              <a:t>.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(Read— Eph. 2:19-22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56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704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/>
              <a:t>Spiritual </a:t>
            </a:r>
            <a:r>
              <a:rPr lang="en-US" sz="3200" b="1" u="sng" dirty="0" smtClean="0"/>
              <a:t>Sacrifices</a:t>
            </a:r>
            <a:endParaRPr lang="en-US" dirty="0" smtClean="0"/>
          </a:p>
          <a:p>
            <a:r>
              <a:rPr lang="en-US" sz="3200" dirty="0" smtClean="0"/>
              <a:t>Are for </a:t>
            </a:r>
            <a:r>
              <a:rPr lang="en-US" sz="3200" dirty="0" smtClean="0"/>
              <a:t>the world to see God through our love for one other.</a:t>
            </a:r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“</a:t>
            </a:r>
            <a:r>
              <a:rPr lang="en-US" sz="3200" baseline="30000" dirty="0" smtClean="0">
                <a:solidFill>
                  <a:srgbClr val="FF0000"/>
                </a:solidFill>
              </a:rPr>
              <a:t>35</a:t>
            </a:r>
            <a:r>
              <a:rPr lang="en-US" sz="3200" baseline="300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By </a:t>
            </a:r>
            <a:r>
              <a:rPr lang="en-US" sz="3200" dirty="0">
                <a:solidFill>
                  <a:srgbClr val="FF0000"/>
                </a:solidFill>
              </a:rPr>
              <a:t>this all will know that you are My disciples, if you have love for one another</a:t>
            </a:r>
            <a:r>
              <a:rPr lang="en-US" sz="3200" dirty="0" smtClean="0">
                <a:solidFill>
                  <a:srgbClr val="FF0000"/>
                </a:solidFill>
              </a:rPr>
              <a:t>.” </a:t>
            </a:r>
            <a:r>
              <a:rPr lang="en-US" sz="3200" dirty="0" smtClean="0"/>
              <a:t>(John 13:35)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“</a:t>
            </a:r>
            <a:r>
              <a:rPr lang="en-US" sz="3200" baseline="30000" dirty="0" smtClean="0"/>
              <a:t>12 </a:t>
            </a:r>
            <a:r>
              <a:rPr lang="en-US" sz="3200" dirty="0" smtClean="0"/>
              <a:t>No one has seen God at anytime.  If </a:t>
            </a:r>
            <a:r>
              <a:rPr lang="en-US" sz="3200" dirty="0"/>
              <a:t>we love one another, God abides in us, and </a:t>
            </a:r>
            <a:r>
              <a:rPr lang="en-US" sz="3200" dirty="0" smtClean="0"/>
              <a:t>His </a:t>
            </a:r>
            <a:r>
              <a:rPr lang="en-US" sz="3200" dirty="0"/>
              <a:t>love has been perfected in us</a:t>
            </a:r>
            <a:r>
              <a:rPr lang="en-US" sz="3200" dirty="0" smtClean="0"/>
              <a:t>.” (1 John 4:12)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“</a:t>
            </a:r>
            <a:r>
              <a:rPr lang="en-US" sz="3200" baseline="30000" dirty="0" smtClean="0"/>
              <a:t>13 </a:t>
            </a:r>
            <a:r>
              <a:rPr lang="en-US" sz="3200" dirty="0" smtClean="0"/>
              <a:t>bearing </a:t>
            </a:r>
            <a:r>
              <a:rPr lang="en-US" sz="3200" dirty="0"/>
              <a:t>with one another, and forgiving one another, if anyone has a complaint against another; even as Christ forgave you, so you also </a:t>
            </a:r>
            <a:r>
              <a:rPr lang="en-US" sz="3200" i="1" dirty="0"/>
              <a:t>must do.</a:t>
            </a:r>
            <a:r>
              <a:rPr lang="en-US" sz="32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95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aseline="30000" dirty="0"/>
              <a:t>14 </a:t>
            </a:r>
            <a:r>
              <a:rPr lang="en-US" sz="3200" dirty="0"/>
              <a:t>But above all these things put on love, which is the bond of </a:t>
            </a:r>
            <a:r>
              <a:rPr lang="en-US" sz="3200" dirty="0" smtClean="0"/>
              <a:t>	perfection</a:t>
            </a:r>
            <a:r>
              <a:rPr lang="en-US" sz="3200" dirty="0"/>
              <a:t>. </a:t>
            </a:r>
            <a:endParaRPr lang="en-US" sz="3200" dirty="0" smtClean="0"/>
          </a:p>
          <a:p>
            <a:endParaRPr lang="en-US" baseline="30000" dirty="0"/>
          </a:p>
          <a:p>
            <a:r>
              <a:rPr lang="en-US" sz="3200" baseline="30000" dirty="0" smtClean="0"/>
              <a:t>	15</a:t>
            </a:r>
            <a:r>
              <a:rPr lang="en-US" sz="3200" baseline="30000" dirty="0"/>
              <a:t> 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And </a:t>
            </a:r>
            <a:r>
              <a:rPr lang="en-US" sz="3200" dirty="0"/>
              <a:t>let the peace of God rule in your hearts, to which also you </a:t>
            </a:r>
            <a:r>
              <a:rPr lang="en-US" sz="3200" dirty="0" smtClean="0"/>
              <a:t>	were </a:t>
            </a:r>
            <a:r>
              <a:rPr lang="en-US" sz="3200" dirty="0"/>
              <a:t>called in one body</a:t>
            </a:r>
            <a:r>
              <a:rPr lang="en-US" sz="3200" dirty="0" smtClean="0"/>
              <a:t>; and be thankful.” </a:t>
            </a:r>
            <a:r>
              <a:rPr lang="en-US" sz="3200" b="1" dirty="0"/>
              <a:t>(Colossians 3:13-15</a:t>
            </a:r>
            <a:r>
              <a:rPr lang="en-US" sz="3200" b="1" dirty="0" smtClean="0"/>
              <a:t>)</a:t>
            </a:r>
          </a:p>
          <a:p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aseline="30000" dirty="0">
                <a:solidFill>
                  <a:srgbClr val="FF0000"/>
                </a:solidFill>
              </a:rPr>
              <a:t>12</a:t>
            </a:r>
            <a:r>
              <a:rPr lang="en-US" sz="3200" baseline="30000" dirty="0"/>
              <a:t> </a:t>
            </a:r>
            <a:r>
              <a:rPr lang="en-US" sz="3200" dirty="0">
                <a:solidFill>
                  <a:srgbClr val="FF0000"/>
                </a:solidFill>
              </a:rPr>
              <a:t>This is My commandment, that you love one another as I have </a:t>
            </a:r>
            <a:r>
              <a:rPr lang="en-US" sz="3200" dirty="0" smtClean="0">
                <a:solidFill>
                  <a:srgbClr val="FF0000"/>
                </a:solidFill>
              </a:rPr>
              <a:t>	loved </a:t>
            </a:r>
            <a:r>
              <a:rPr lang="en-US" sz="3200" dirty="0">
                <a:solidFill>
                  <a:srgbClr val="FF0000"/>
                </a:solidFill>
              </a:rPr>
              <a:t>you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3200" baseline="30000" dirty="0" smtClean="0">
                <a:solidFill>
                  <a:srgbClr val="FF0000"/>
                </a:solidFill>
              </a:rPr>
              <a:t>	13</a:t>
            </a:r>
            <a:r>
              <a:rPr lang="en-US" sz="3200" baseline="30000" dirty="0">
                <a:solidFill>
                  <a:srgbClr val="FF0000"/>
                </a:solidFill>
              </a:rPr>
              <a:t> </a:t>
            </a:r>
            <a:r>
              <a:rPr lang="en-US" sz="3200" dirty="0">
                <a:solidFill>
                  <a:srgbClr val="FF0000"/>
                </a:solidFill>
              </a:rPr>
              <a:t>Greater love has no one than this, than to lay down one’s life for </a:t>
            </a:r>
            <a:r>
              <a:rPr lang="en-US" sz="3200" dirty="0" smtClean="0">
                <a:solidFill>
                  <a:srgbClr val="FF0000"/>
                </a:solidFill>
              </a:rPr>
              <a:t>	his </a:t>
            </a:r>
            <a:r>
              <a:rPr lang="en-US" sz="3200" dirty="0">
                <a:solidFill>
                  <a:srgbClr val="FF0000"/>
                </a:solidFill>
              </a:rPr>
              <a:t>friends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200" baseline="30000" dirty="0" smtClean="0">
                <a:solidFill>
                  <a:srgbClr val="FF0000"/>
                </a:solidFill>
              </a:rPr>
              <a:t>	14</a:t>
            </a:r>
            <a:r>
              <a:rPr lang="en-US" sz="3200" baseline="30000" dirty="0">
                <a:solidFill>
                  <a:srgbClr val="FF0000"/>
                </a:solidFill>
              </a:rPr>
              <a:t> </a:t>
            </a:r>
            <a:r>
              <a:rPr lang="en-US" sz="3200" dirty="0">
                <a:solidFill>
                  <a:srgbClr val="FF0000"/>
                </a:solidFill>
              </a:rPr>
              <a:t>You are My friends if you do whatever I command you. </a:t>
            </a:r>
            <a:r>
              <a:rPr lang="en-US" sz="3200" b="1" dirty="0" smtClean="0"/>
              <a:t>(John	15:12-14)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8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0"/>
            <a:ext cx="12192001" cy="616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IV. What’s the point?</a:t>
            </a:r>
            <a:endParaRPr lang="en-US" sz="32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/>
            <a:endParaRPr lang="en-US" sz="32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r>
              <a:rPr lang="en-US" sz="3200" baseline="30000" dirty="0" smtClean="0">
                <a:solidFill>
                  <a:srgbClr val="FF0000"/>
                </a:solidFill>
              </a:rPr>
              <a:t>23 </a:t>
            </a:r>
            <a:r>
              <a:rPr lang="en-US" sz="3200" dirty="0" smtClean="0">
                <a:solidFill>
                  <a:srgbClr val="FF0000"/>
                </a:solidFill>
              </a:rPr>
              <a:t>I in them, and You in Me; that they may be made perfect in one, (John 17:23) </a:t>
            </a:r>
            <a:endParaRPr lang="en-US" sz="3200" dirty="0" smtClean="0"/>
          </a:p>
          <a:p>
            <a:endParaRPr lang="en-US" sz="3200" b="1" dirty="0"/>
          </a:p>
          <a:p>
            <a:r>
              <a:rPr lang="en-US" sz="3200" dirty="0"/>
              <a:t>6 Therefore, leaving the discussion of the elementary </a:t>
            </a:r>
            <a:r>
              <a:rPr lang="en-US" sz="3200" i="1" dirty="0"/>
              <a:t>principles</a:t>
            </a:r>
            <a:r>
              <a:rPr lang="en-US" sz="3200" dirty="0"/>
              <a:t> of Christ, let us go on to perfection, not laying again the foundation of repentance from dead works and of faith toward God</a:t>
            </a:r>
            <a:r>
              <a:rPr lang="en-US" sz="3200" dirty="0" smtClean="0"/>
              <a:t>, (Hebrews 6:1)</a:t>
            </a:r>
            <a:r>
              <a:rPr lang="en-US" sz="3200" baseline="30000" dirty="0" smtClean="0"/>
              <a:t> </a:t>
            </a:r>
          </a:p>
          <a:p>
            <a:endParaRPr lang="en-US" sz="3200" baseline="30000" dirty="0"/>
          </a:p>
          <a:p>
            <a:endParaRPr lang="en-US" sz="3200" baseline="30000" dirty="0" smtClean="0"/>
          </a:p>
          <a:p>
            <a:r>
              <a:rPr lang="en-US" sz="3200" dirty="0"/>
              <a:t>14 But above all these things put on love, which is the bond of 	perfection</a:t>
            </a:r>
            <a:r>
              <a:rPr lang="en-US" sz="3200" dirty="0" smtClean="0"/>
              <a:t>. (Col. 3:13) 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09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42849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 smtClean="0"/>
              <a:t>Perfection</a:t>
            </a:r>
            <a:r>
              <a:rPr lang="en-US" sz="4000" dirty="0" smtClean="0"/>
              <a:t> </a:t>
            </a:r>
            <a:r>
              <a:rPr lang="en-US" sz="4000" dirty="0" smtClean="0"/>
              <a:t>is that “Something Withheld”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5699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14192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“Let us go on to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perfection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39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Strong's </a:t>
            </a:r>
            <a:r>
              <a:rPr lang="en-US" sz="3200" b="1" dirty="0" smtClean="0"/>
              <a:t>Concordance (Greek)</a:t>
            </a:r>
          </a:p>
          <a:p>
            <a:endParaRPr lang="en-US" b="1" dirty="0"/>
          </a:p>
          <a:p>
            <a:r>
              <a:rPr lang="en-US" sz="3200" dirty="0" err="1"/>
              <a:t>teleios</a:t>
            </a:r>
            <a:r>
              <a:rPr lang="en-US" sz="3200" dirty="0"/>
              <a:t>: having reached its end, i.e. complete, by ext. </a:t>
            </a:r>
            <a:r>
              <a:rPr lang="en-US" sz="3200" dirty="0" smtClean="0"/>
              <a:t>perfect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Phonetic Spelling: (</a:t>
            </a:r>
            <a:r>
              <a:rPr lang="en-US" sz="3200" dirty="0" err="1"/>
              <a:t>tel</a:t>
            </a:r>
            <a:r>
              <a:rPr lang="en-US" sz="3200" dirty="0"/>
              <a:t>'-</a:t>
            </a:r>
            <a:r>
              <a:rPr lang="en-US" sz="3200" dirty="0" err="1"/>
              <a:t>i-os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Short Definition: perfect, </a:t>
            </a:r>
            <a:r>
              <a:rPr lang="en-US" sz="3200" dirty="0" smtClean="0"/>
              <a:t>full-grown</a:t>
            </a:r>
          </a:p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Definition</a:t>
            </a:r>
            <a:r>
              <a:rPr lang="en-US" sz="3200" dirty="0"/>
              <a:t>: perfect, (a) complete in all its parts, (b) </a:t>
            </a:r>
            <a:r>
              <a:rPr lang="en-US" sz="3200" b="1" dirty="0"/>
              <a:t>full grown</a:t>
            </a:r>
            <a:r>
              <a:rPr lang="en-US" sz="3200" dirty="0"/>
              <a:t>, of full age, (c) specially of the completeness of </a:t>
            </a:r>
            <a:r>
              <a:rPr lang="en-US" sz="3200" b="1" dirty="0"/>
              <a:t>Christian character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7498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79172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Biblical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Perfection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simply means to “Grow Up!”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7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0"/>
            <a:ext cx="121920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In Conclusion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545771"/>
            <a:ext cx="6106886" cy="355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809931"/>
            <a:ext cx="1219200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0" algn="ctr"/>
            <a:endParaRPr lang="en-US" sz="7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/>
              <a:t>Teamwork &amp; Collaboration: A </a:t>
            </a:r>
            <a:r>
              <a:rPr lang="en-US" sz="3200" b="1" dirty="0"/>
              <a:t>Powerful Metaphor and Story to Share </a:t>
            </a:r>
            <a:r>
              <a:rPr lang="en-US" sz="3200" i="1" dirty="0"/>
              <a:t>by Michael Rogers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Genesis </a:t>
            </a:r>
            <a:r>
              <a:rPr lang="en-US" sz="2400" b="1" dirty="0" smtClean="0"/>
              <a:t>11:1-6</a:t>
            </a:r>
          </a:p>
          <a:p>
            <a:endParaRPr lang="en-US" sz="2400" b="1" dirty="0"/>
          </a:p>
          <a:p>
            <a:r>
              <a:rPr lang="en-US" sz="2400" dirty="0"/>
              <a:t>11 Now the whole earth had one language and one speech. </a:t>
            </a:r>
            <a:endParaRPr lang="en-US" sz="2400" dirty="0" smtClean="0"/>
          </a:p>
          <a:p>
            <a:endParaRPr lang="en-US" sz="2400" baseline="30000" dirty="0" smtClean="0"/>
          </a:p>
          <a:p>
            <a:r>
              <a:rPr lang="en-US" sz="2400" baseline="30000" dirty="0" smtClean="0"/>
              <a:t>2</a:t>
            </a:r>
            <a:r>
              <a:rPr lang="en-US" sz="2400" baseline="30000" dirty="0"/>
              <a:t> </a:t>
            </a:r>
            <a:r>
              <a:rPr lang="en-US" sz="2400" dirty="0"/>
              <a:t>And it came to pass, as they journeyed from the east, that </a:t>
            </a:r>
            <a:r>
              <a:rPr lang="en-US" sz="2400" dirty="0" smtClean="0"/>
              <a:t>they found </a:t>
            </a:r>
            <a:r>
              <a:rPr lang="en-US" sz="2400" dirty="0"/>
              <a:t>a plain in the land of Shinar, and they dwelt there. </a:t>
            </a:r>
            <a:endParaRPr lang="en-US" sz="2400" dirty="0" smtClean="0"/>
          </a:p>
          <a:p>
            <a:endParaRPr lang="en-US" sz="2400" baseline="30000" dirty="0"/>
          </a:p>
          <a:p>
            <a:r>
              <a:rPr lang="en-US" sz="2400" baseline="30000" dirty="0" smtClean="0"/>
              <a:t>3</a:t>
            </a:r>
            <a:r>
              <a:rPr lang="en-US" sz="2400" baseline="30000" dirty="0"/>
              <a:t> </a:t>
            </a:r>
            <a:r>
              <a:rPr lang="en-US" sz="2400" dirty="0"/>
              <a:t>Then they said to one another, “Come, let us make bricks and bake </a:t>
            </a:r>
            <a:r>
              <a:rPr lang="en-US" sz="2400" i="1" dirty="0" smtClean="0"/>
              <a:t>them</a:t>
            </a:r>
            <a:r>
              <a:rPr lang="en-US" sz="2400" dirty="0" smtClean="0"/>
              <a:t> </a:t>
            </a:r>
            <a:r>
              <a:rPr lang="en-US" sz="2400" dirty="0"/>
              <a:t>thoroughly.” They had brick for stone, and they had asphalt for mortar. </a:t>
            </a:r>
            <a:endParaRPr lang="en-US" sz="2400" dirty="0" smtClean="0"/>
          </a:p>
          <a:p>
            <a:endParaRPr lang="en-US" sz="2400" baseline="30000" dirty="0"/>
          </a:p>
          <a:p>
            <a:r>
              <a:rPr lang="en-US" sz="2400" baseline="30000" dirty="0" smtClean="0"/>
              <a:t>4</a:t>
            </a:r>
            <a:r>
              <a:rPr lang="en-US" sz="2400" baseline="30000" dirty="0"/>
              <a:t> </a:t>
            </a:r>
            <a:r>
              <a:rPr lang="en-US" sz="2400" dirty="0"/>
              <a:t>And they said, “Come, let us build ourselves a city, </a:t>
            </a:r>
            <a:r>
              <a:rPr lang="en-US" sz="2400" dirty="0" smtClean="0"/>
              <a:t>and </a:t>
            </a:r>
            <a:r>
              <a:rPr lang="en-US" sz="2400" dirty="0"/>
              <a:t>a tower whose top </a:t>
            </a:r>
            <a:r>
              <a:rPr lang="en-US" sz="2400" i="1" dirty="0"/>
              <a:t>is</a:t>
            </a:r>
            <a:r>
              <a:rPr lang="en-US" sz="2400" dirty="0"/>
              <a:t> in the heavens; let us make a name for ourselves, lest we be scattered abroad over the face of the </a:t>
            </a:r>
            <a:r>
              <a:rPr lang="en-US" sz="2400" dirty="0" smtClean="0"/>
              <a:t>whole </a:t>
            </a:r>
            <a:r>
              <a:rPr lang="en-US" sz="2400" dirty="0"/>
              <a:t>earth</a:t>
            </a:r>
            <a:r>
              <a:rPr lang="en-US" sz="2400" dirty="0" smtClean="0"/>
              <a:t>.”  </a:t>
            </a:r>
          </a:p>
          <a:p>
            <a:endParaRPr lang="en-US" sz="2400" baseline="30000" dirty="0"/>
          </a:p>
          <a:p>
            <a:r>
              <a:rPr lang="en-US" sz="2400" baseline="30000" dirty="0" smtClean="0"/>
              <a:t>5</a:t>
            </a:r>
            <a:r>
              <a:rPr lang="en-US" sz="2400" baseline="30000" dirty="0"/>
              <a:t> </a:t>
            </a:r>
            <a:r>
              <a:rPr lang="en-US" sz="2400" dirty="0"/>
              <a:t>But the </a:t>
            </a:r>
            <a:r>
              <a:rPr lang="en-US" sz="2400" cap="small" dirty="0"/>
              <a:t>Lord</a:t>
            </a:r>
            <a:r>
              <a:rPr lang="en-US" sz="2400" dirty="0"/>
              <a:t> came down to see the city and the tower which the sons of men had built. </a:t>
            </a:r>
            <a:endParaRPr lang="en-US" sz="2400" dirty="0" smtClean="0"/>
          </a:p>
          <a:p>
            <a:endParaRPr lang="en-US" sz="2400" baseline="30000" dirty="0"/>
          </a:p>
          <a:p>
            <a:r>
              <a:rPr lang="en-US" sz="2400" baseline="30000" dirty="0" smtClean="0"/>
              <a:t>6</a:t>
            </a:r>
            <a:r>
              <a:rPr lang="en-US" sz="2400" baseline="30000" dirty="0"/>
              <a:t> </a:t>
            </a:r>
            <a:r>
              <a:rPr lang="en-US" sz="2400" dirty="0"/>
              <a:t>And the </a:t>
            </a:r>
            <a:r>
              <a:rPr lang="en-US" sz="2400" cap="small" dirty="0"/>
              <a:t>Lord</a:t>
            </a:r>
            <a:r>
              <a:rPr lang="en-US" sz="2400" dirty="0"/>
              <a:t> said, </a:t>
            </a:r>
            <a:r>
              <a:rPr lang="en-US" sz="2400" dirty="0" smtClean="0"/>
              <a:t>“</a:t>
            </a:r>
            <a:r>
              <a:rPr lang="en-US" sz="2400" dirty="0"/>
              <a:t>Indeed the people </a:t>
            </a:r>
            <a:r>
              <a:rPr lang="en-US" sz="2400" i="1" dirty="0"/>
              <a:t>are</a:t>
            </a:r>
            <a:r>
              <a:rPr lang="en-US" sz="2400" dirty="0"/>
              <a:t> one and they all have one language, and this is what they begin to do; now nothing that they propose to </a:t>
            </a:r>
            <a:r>
              <a:rPr lang="en-US" sz="2400" dirty="0" smtClean="0"/>
              <a:t>do </a:t>
            </a:r>
            <a:r>
              <a:rPr lang="en-US" sz="2400" dirty="0"/>
              <a:t>will be withheld from them</a:t>
            </a:r>
            <a:r>
              <a:rPr lang="en-US" sz="2400" dirty="0" smtClean="0"/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26529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recognized their oneness and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stated: </a:t>
            </a:r>
          </a:p>
          <a:p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“Indeed the people are one and they all have one language, and this is </a:t>
            </a:r>
          </a:p>
          <a:p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they begin to do; now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nothing that they propose to do will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</a:p>
          <a:p>
            <a:endParaRPr lang="en-US" sz="32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withheld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them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(Gen. 11:6)</a:t>
            </a:r>
            <a:endParaRPr lang="en-US" sz="3200" dirty="0" smtClean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07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975" y="1325147"/>
            <a:ext cx="1202404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“now </a:t>
            </a: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nothing that they propose to do will be </a:t>
            </a:r>
          </a:p>
          <a:p>
            <a:pPr algn="ctr"/>
            <a:endParaRPr lang="en-US" sz="4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withheld from them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algn="ctr"/>
            <a:endParaRPr lang="en-US" sz="4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0919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0"/>
            <a:ext cx="1219200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Definitions</a:t>
            </a:r>
          </a:p>
          <a:p>
            <a:pPr lvl="0"/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/>
              <a:t>1.	</a:t>
            </a:r>
            <a:r>
              <a:rPr lang="en-US" sz="3200" b="1" dirty="0" smtClean="0"/>
              <a:t>Encourage</a:t>
            </a:r>
            <a:r>
              <a:rPr lang="en-US" sz="3200" dirty="0" smtClean="0"/>
              <a:t> </a:t>
            </a:r>
            <a:r>
              <a:rPr lang="en-US" sz="3200" dirty="0"/>
              <a:t>– to be or grow firm or strong, strengthen (biblehub.com</a:t>
            </a:r>
            <a:r>
              <a:rPr lang="en-US" sz="3200" dirty="0" smtClean="0"/>
              <a:t>).</a:t>
            </a:r>
          </a:p>
          <a:p>
            <a:endParaRPr lang="en-US" dirty="0"/>
          </a:p>
          <a:p>
            <a:r>
              <a:rPr lang="en-US" sz="3200" dirty="0" smtClean="0"/>
              <a:t>2.	</a:t>
            </a:r>
            <a:r>
              <a:rPr lang="en-US" sz="3200" b="1" dirty="0" smtClean="0"/>
              <a:t>Fervent</a:t>
            </a:r>
            <a:r>
              <a:rPr lang="en-US" sz="3200" dirty="0" smtClean="0"/>
              <a:t> </a:t>
            </a:r>
            <a:r>
              <a:rPr lang="en-US" sz="3200" dirty="0"/>
              <a:t>- (Figuratively) to show great </a:t>
            </a:r>
            <a:r>
              <a:rPr lang="en-US" sz="3200" i="1" dirty="0"/>
              <a:t>zeal</a:t>
            </a:r>
            <a:r>
              <a:rPr lang="en-US" sz="3200" dirty="0"/>
              <a:t>; be </a:t>
            </a:r>
            <a:r>
              <a:rPr lang="en-US" sz="3200" i="1" dirty="0"/>
              <a:t>ardently passionate</a:t>
            </a:r>
            <a:r>
              <a:rPr lang="en-US" sz="3200" dirty="0"/>
              <a:t> </a:t>
            </a:r>
            <a:r>
              <a:rPr lang="en-US" sz="3200" dirty="0" smtClean="0"/>
              <a:t>	(</a:t>
            </a:r>
            <a:r>
              <a:rPr lang="en-US" sz="3200" dirty="0"/>
              <a:t>literally </a:t>
            </a:r>
            <a:r>
              <a:rPr lang="en-US" sz="3200" dirty="0" smtClean="0"/>
              <a:t>"</a:t>
            </a:r>
            <a:r>
              <a:rPr lang="en-US" sz="3200" dirty="0"/>
              <a:t>boiling" with interest or desire); "to be deeply committed to </a:t>
            </a:r>
            <a:r>
              <a:rPr lang="en-US" sz="3200" dirty="0" smtClean="0"/>
              <a:t>	something</a:t>
            </a:r>
            <a:r>
              <a:rPr lang="en-US" sz="3200" dirty="0"/>
              <a:t>, with </a:t>
            </a:r>
            <a:r>
              <a:rPr lang="en-US" sz="3200" dirty="0" smtClean="0"/>
              <a:t>the </a:t>
            </a:r>
            <a:r>
              <a:rPr lang="en-US" sz="3200" dirty="0"/>
              <a:t>implication of accompanying desire 'to be </a:t>
            </a:r>
            <a:r>
              <a:rPr lang="en-US" sz="3200" dirty="0" smtClean="0"/>
              <a:t>	earnest</a:t>
            </a:r>
            <a:r>
              <a:rPr lang="en-US" sz="3200" dirty="0"/>
              <a:t>, to set one's heart on, to </a:t>
            </a:r>
            <a:r>
              <a:rPr lang="en-US" sz="3200" dirty="0" smtClean="0"/>
              <a:t>be </a:t>
            </a:r>
            <a:r>
              <a:rPr lang="en-US" sz="3200" dirty="0"/>
              <a:t>completely intent upon' " </a:t>
            </a:r>
            <a:r>
              <a:rPr lang="en-US" sz="3200" dirty="0" smtClean="0"/>
              <a:t>	(</a:t>
            </a:r>
            <a:r>
              <a:rPr lang="en-US" sz="3200" dirty="0"/>
              <a:t>biblehub.com</a:t>
            </a:r>
            <a:r>
              <a:rPr lang="en-US" sz="3200" dirty="0" smtClean="0"/>
              <a:t>).</a:t>
            </a:r>
          </a:p>
          <a:p>
            <a:endParaRPr lang="en-US" dirty="0"/>
          </a:p>
          <a:p>
            <a:r>
              <a:rPr lang="en-US" sz="3200" dirty="0" smtClean="0"/>
              <a:t>3.	</a:t>
            </a:r>
            <a:r>
              <a:rPr lang="en-US" sz="3200" b="1" dirty="0" smtClean="0"/>
              <a:t>Abide</a:t>
            </a:r>
            <a:r>
              <a:rPr lang="en-US" sz="3200" dirty="0" smtClean="0"/>
              <a:t>—to </a:t>
            </a:r>
            <a:r>
              <a:rPr lang="en-US" sz="3200" dirty="0"/>
              <a:t>stay (in a given place, state, relation or expectancy), </a:t>
            </a:r>
            <a:r>
              <a:rPr lang="en-US" sz="3200" dirty="0" smtClean="0"/>
              <a:t>	continue</a:t>
            </a:r>
            <a:r>
              <a:rPr lang="en-US" sz="3200" dirty="0"/>
              <a:t>, dwell, 	endure, be present, remain, stand). (biblehub.com).</a:t>
            </a:r>
          </a:p>
          <a:p>
            <a:pPr lvl="0"/>
            <a:endParaRPr lang="en-US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/>
              <a:t>Unity</a:t>
            </a:r>
            <a:r>
              <a:rPr lang="en-US" sz="2800" dirty="0" smtClean="0"/>
              <a:t> according to (dictionary.com) is: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sz="3200" dirty="0" smtClean="0"/>
              <a:t>the </a:t>
            </a:r>
            <a:r>
              <a:rPr lang="en-US" sz="3200" dirty="0"/>
              <a:t>state of being one; oneness. </a:t>
            </a:r>
            <a:endParaRPr lang="en-US" sz="3200" dirty="0" smtClean="0"/>
          </a:p>
          <a:p>
            <a:endParaRPr lang="en-US" dirty="0"/>
          </a:p>
          <a:p>
            <a:r>
              <a:rPr lang="en-US" sz="3200" dirty="0"/>
              <a:t>2. a whole or totality as combining all its parts into one. </a:t>
            </a:r>
          </a:p>
          <a:p>
            <a:endParaRPr lang="en-US" dirty="0"/>
          </a:p>
          <a:p>
            <a:r>
              <a:rPr lang="en-US" sz="3200" dirty="0"/>
              <a:t>3. the state or fact of being united or combined into one, as of the parts of a whole; unification. 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sz="3200" dirty="0" smtClean="0"/>
              <a:t>4. unvaried or uniform character. </a:t>
            </a:r>
          </a:p>
          <a:p>
            <a:endParaRPr lang="en-US" dirty="0"/>
          </a:p>
          <a:p>
            <a:r>
              <a:rPr lang="en-US" sz="3200" dirty="0"/>
              <a:t>5. oneness of mind, feeling, etc., as among a number of persons; concord, harmony, or agreement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38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0"/>
            <a:ext cx="12192001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Ex. Encourage, fervent, and abide in unity</a:t>
            </a:r>
          </a:p>
          <a:p>
            <a:endParaRPr lang="en-US" dirty="0"/>
          </a:p>
          <a:p>
            <a:r>
              <a:rPr lang="en-US" sz="3200" b="1" dirty="0" smtClean="0"/>
              <a:t>i.e. </a:t>
            </a:r>
            <a:r>
              <a:rPr lang="en-US" sz="3200" dirty="0" smtClean="0"/>
              <a:t>“As </a:t>
            </a:r>
            <a:r>
              <a:rPr lang="en-US" sz="3200" dirty="0"/>
              <a:t>iron sharpens iron, So a man sharpens the countenance of </a:t>
            </a:r>
            <a:r>
              <a:rPr lang="en-US" sz="3200" dirty="0" smtClean="0"/>
              <a:t>his </a:t>
            </a:r>
            <a:r>
              <a:rPr lang="en-US" sz="3200" dirty="0"/>
              <a:t>friend</a:t>
            </a:r>
            <a:r>
              <a:rPr lang="en-US" sz="3200" dirty="0" smtClean="0"/>
              <a:t>.” </a:t>
            </a:r>
            <a:r>
              <a:rPr lang="en-US" sz="3200" b="1" dirty="0"/>
              <a:t>(</a:t>
            </a:r>
            <a:r>
              <a:rPr lang="en-US" sz="3200" b="1" i="1" dirty="0"/>
              <a:t>Proverbs 27: 17)</a:t>
            </a:r>
            <a:r>
              <a:rPr lang="en-US" sz="3200" dirty="0"/>
              <a:t> </a:t>
            </a:r>
          </a:p>
          <a:p>
            <a:endParaRPr lang="en-US" dirty="0"/>
          </a:p>
          <a:p>
            <a:r>
              <a:rPr lang="en-US" sz="3200" dirty="0"/>
              <a:t>		1. How can iron sharpen iron</a:t>
            </a:r>
            <a:r>
              <a:rPr lang="en-US" sz="3200" dirty="0" smtClean="0"/>
              <a:t>?</a:t>
            </a:r>
          </a:p>
          <a:p>
            <a:endParaRPr lang="en-US" dirty="0"/>
          </a:p>
          <a:p>
            <a:r>
              <a:rPr lang="en-US" sz="3200" dirty="0"/>
              <a:t>			a. continually rubbing two blades together sharpens the </a:t>
            </a:r>
            <a:r>
              <a:rPr lang="en-US" sz="3200" dirty="0" smtClean="0"/>
              <a:t>edges</a:t>
            </a:r>
          </a:p>
          <a:p>
            <a:endParaRPr lang="en-US" dirty="0"/>
          </a:p>
          <a:p>
            <a:r>
              <a:rPr lang="en-US" sz="3200" dirty="0"/>
              <a:t>			b. sharp blades are more efficient in their </a:t>
            </a:r>
            <a:r>
              <a:rPr lang="en-US" sz="3200" dirty="0" smtClean="0"/>
              <a:t>task</a:t>
            </a:r>
          </a:p>
          <a:p>
            <a:endParaRPr lang="en-US" dirty="0"/>
          </a:p>
          <a:p>
            <a:r>
              <a:rPr lang="en-US" sz="3200" dirty="0"/>
              <a:t>			c. butter knives are dull and efficiently used to spread frosting &amp; </a:t>
            </a:r>
            <a:r>
              <a:rPr lang="en-US" sz="3200" dirty="0" smtClean="0"/>
              <a:t>			butter; does not encourage, only butter things up!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497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7568</TotalTime>
  <Words>621</Words>
  <Application>Microsoft Office PowerPoint</Application>
  <PresentationFormat>Widescreen</PresentationFormat>
  <Paragraphs>222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Something Withheld</dc:title>
  <dc:creator>Brock</dc:creator>
  <cp:lastModifiedBy>Brock</cp:lastModifiedBy>
  <cp:revision>166</cp:revision>
  <dcterms:created xsi:type="dcterms:W3CDTF">2015-10-17T17:43:57Z</dcterms:created>
  <dcterms:modified xsi:type="dcterms:W3CDTF">2015-10-24T20:45:52Z</dcterms:modified>
</cp:coreProperties>
</file>