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9"/>
  </p:notesMasterIdLst>
  <p:handoutMasterIdLst>
    <p:handoutMasterId r:id="rId20"/>
  </p:handoutMasterIdLst>
  <p:sldIdLst>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04" y="77"/>
      </p:cViewPr>
      <p:guideLst>
        <p:guide pos="3840"/>
        <p:guide orient="horz" pos="2160"/>
      </p:guideLst>
    </p:cSldViewPr>
  </p:slideViewPr>
  <p:notesTextViewPr>
    <p:cViewPr>
      <p:scale>
        <a:sx n="3" d="2"/>
        <a:sy n="3" d="2"/>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5/22/2016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5/22/2016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title="Slide Design Pictur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5/22/2016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5/22/2016</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DD7D43D-6574-4C7B-808D-C6C12215A4D4}" type="datetimeFigureOut">
              <a:rPr lang="en-US"/>
              <a:t>5/22/2016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5/22/2016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5/22/2016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5/22/2016</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5/22/2016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5/22/2016</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4800600"/>
            <a:ext cx="11830049" cy="1143000"/>
          </a:xfrm>
        </p:spPr>
        <p:txBody>
          <a:bodyPr>
            <a:noAutofit/>
          </a:bodyPr>
          <a:lstStyle/>
          <a:p>
            <a:r>
              <a:rPr lang="en-US" sz="6000" dirty="0" smtClean="0">
                <a:latin typeface="Calisto MT" panose="02040603050505030304" pitchFamily="18" charset="0"/>
                <a:cs typeface="Times New Roman" panose="02020603050405020304" pitchFamily="18" charset="0"/>
              </a:rPr>
              <a:t>“This </a:t>
            </a:r>
            <a:r>
              <a:rPr lang="en-US" sz="6000" smtClean="0">
                <a:latin typeface="Calisto MT" panose="02040603050505030304" pitchFamily="18" charset="0"/>
                <a:cs typeface="Times New Roman" panose="02020603050405020304" pitchFamily="18" charset="0"/>
              </a:rPr>
              <a:t>is </a:t>
            </a:r>
            <a:r>
              <a:rPr lang="en-US" sz="6000" smtClean="0">
                <a:latin typeface="Calisto MT" panose="02040603050505030304" pitchFamily="18" charset="0"/>
                <a:cs typeface="Times New Roman" panose="02020603050405020304" pitchFamily="18" charset="0"/>
              </a:rPr>
              <a:t>My </a:t>
            </a:r>
            <a:r>
              <a:rPr lang="en-US" sz="6000" dirty="0" smtClean="0">
                <a:latin typeface="Calisto MT" panose="02040603050505030304" pitchFamily="18" charset="0"/>
                <a:cs typeface="Times New Roman" panose="02020603050405020304" pitchFamily="18" charset="0"/>
              </a:rPr>
              <a:t>Commandment”</a:t>
            </a:r>
            <a:endParaRPr lang="en-US" sz="6000" dirty="0">
              <a:latin typeface="Calisto MT" panose="02040603050505030304" pitchFamily="18" charset="0"/>
            </a:endParaRPr>
          </a:p>
        </p:txBody>
      </p:sp>
      <p:sp>
        <p:nvSpPr>
          <p:cNvPr id="4" name="Subtitle 3"/>
          <p:cNvSpPr>
            <a:spLocks noGrp="1"/>
          </p:cNvSpPr>
          <p:nvPr>
            <p:ph type="subTitle" idx="1"/>
          </p:nvPr>
        </p:nvSpPr>
        <p:spPr/>
        <p:txBody>
          <a:bodyPr/>
          <a:lstStyle/>
          <a:p>
            <a:r>
              <a:rPr lang="en-US" sz="4000" dirty="0" smtClean="0">
                <a:latin typeface="Calisto MT" panose="02040603050505030304" pitchFamily="18" charset="0"/>
                <a:cs typeface="Times New Roman" panose="02020603050405020304" pitchFamily="18" charset="0"/>
              </a:rPr>
              <a:t>Allan Lebak        5/22/2016</a:t>
            </a:r>
            <a:endParaRPr lang="en-US" sz="4000" dirty="0">
              <a:latin typeface="Calisto MT" panose="02040603050505030304" pitchFamily="18" charset="0"/>
              <a:cs typeface="Times New Roman" panose="02020603050405020304" pitchFamily="18" charset="0"/>
            </a:endParaRPr>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p:cNvSpPr txBox="1"/>
          <p:nvPr/>
        </p:nvSpPr>
        <p:spPr>
          <a:xfrm>
            <a:off x="690293" y="350627"/>
            <a:ext cx="10817345" cy="5909310"/>
          </a:xfrm>
          <a:prstGeom prst="rect">
            <a:avLst/>
          </a:prstGeom>
          <a:noFill/>
        </p:spPr>
        <p:txBody>
          <a:bodyPr wrap="square" rtlCol="0">
            <a:spAutoFit/>
          </a:bodyPr>
          <a:lstStyle/>
          <a:p>
            <a:pPr marL="285750" indent="-285750">
              <a:buFont typeface="Arial" panose="020B0604020202020204" pitchFamily="34" charset="0"/>
              <a:buChar char="•"/>
            </a:pPr>
            <a:r>
              <a:rPr lang="en-US" sz="5400" dirty="0" smtClean="0">
                <a:solidFill>
                  <a:schemeClr val="bg1"/>
                </a:solidFill>
                <a:latin typeface="Calisto MT" panose="02040603050505030304" pitchFamily="18" charset="0"/>
              </a:rPr>
              <a:t>It may seem to us that it’s just a bunch of rules</a:t>
            </a:r>
          </a:p>
          <a:p>
            <a:pPr marL="285750" indent="-285750">
              <a:buFont typeface="Arial" panose="020B0604020202020204" pitchFamily="34" charset="0"/>
              <a:buChar char="•"/>
            </a:pPr>
            <a:r>
              <a:rPr lang="en-US" sz="5400" dirty="0" smtClean="0">
                <a:solidFill>
                  <a:schemeClr val="bg1"/>
                </a:solidFill>
                <a:latin typeface="Calisto MT" panose="02040603050505030304" pitchFamily="18" charset="0"/>
              </a:rPr>
              <a:t>Beat your rebellious nature with a stick!</a:t>
            </a:r>
          </a:p>
          <a:p>
            <a:pPr marL="285750" indent="-285750">
              <a:buFont typeface="Arial" panose="020B0604020202020204" pitchFamily="34" charset="0"/>
              <a:buChar char="•"/>
            </a:pPr>
            <a:r>
              <a:rPr lang="en-US" sz="5400" dirty="0" smtClean="0">
                <a:solidFill>
                  <a:schemeClr val="bg1"/>
                </a:solidFill>
                <a:latin typeface="Calisto MT" panose="02040603050505030304" pitchFamily="18" charset="0"/>
              </a:rPr>
              <a:t>Rules only produce a religion </a:t>
            </a:r>
          </a:p>
          <a:p>
            <a:pPr marL="285750" indent="-285750">
              <a:buFont typeface="Arial" panose="020B0604020202020204" pitchFamily="34" charset="0"/>
              <a:buChar char="•"/>
            </a:pPr>
            <a:r>
              <a:rPr lang="en-US" sz="5400" dirty="0" smtClean="0">
                <a:solidFill>
                  <a:schemeClr val="bg1"/>
                </a:solidFill>
                <a:latin typeface="Calisto MT" panose="02040603050505030304" pitchFamily="18" charset="0"/>
              </a:rPr>
              <a:t>Instruction given in love produces a relationship</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332759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718509" y="725158"/>
            <a:ext cx="10745997" cy="5170646"/>
          </a:xfrm>
          <a:prstGeom prst="rect">
            <a:avLst/>
          </a:prstGeom>
          <a:noFill/>
        </p:spPr>
        <p:txBody>
          <a:bodyPr wrap="square" rtlCol="0">
            <a:spAutoFit/>
          </a:bodyPr>
          <a:lstStyle/>
          <a:p>
            <a:r>
              <a:rPr lang="en-US" sz="6000" u="sng" dirty="0" smtClean="0">
                <a:solidFill>
                  <a:schemeClr val="bg1"/>
                </a:solidFill>
                <a:latin typeface="Calisto MT" panose="02040603050505030304" pitchFamily="18" charset="0"/>
              </a:rPr>
              <a:t>What does this mean for me?</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God desires a relationship with us</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God desires us to relate with one another</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God desires us to love each other     as He loves us</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14521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85725" y="0"/>
            <a:ext cx="11334750" cy="6463308"/>
          </a:xfrm>
          <a:prstGeom prst="rect">
            <a:avLst/>
          </a:prstGeom>
          <a:noFill/>
        </p:spPr>
        <p:txBody>
          <a:bodyPr wrap="square" rtlCol="0">
            <a:spAutoFit/>
          </a:bodyPr>
          <a:lstStyle/>
          <a:p>
            <a:r>
              <a:rPr lang="en-US" sz="5400" dirty="0" smtClean="0">
                <a:solidFill>
                  <a:schemeClr val="bg1"/>
                </a:solidFill>
                <a:latin typeface="Calisto MT" panose="02040603050505030304" pitchFamily="18" charset="0"/>
              </a:rPr>
              <a:t>John15: 9-17 (NKJV)</a:t>
            </a:r>
          </a:p>
          <a:p>
            <a:r>
              <a:rPr lang="en-US" sz="3600" baseline="30000" dirty="0">
                <a:solidFill>
                  <a:schemeClr val="bg1"/>
                </a:solidFill>
              </a:rPr>
              <a:t>9 </a:t>
            </a:r>
            <a:r>
              <a:rPr lang="en-US" sz="3600" dirty="0">
                <a:solidFill>
                  <a:schemeClr val="bg1"/>
                </a:solidFill>
              </a:rPr>
              <a:t>“As the Father loved Me, I also have loved you; abide in My love. </a:t>
            </a:r>
            <a:r>
              <a:rPr lang="en-US" sz="3600" baseline="30000" dirty="0">
                <a:solidFill>
                  <a:schemeClr val="bg1"/>
                </a:solidFill>
              </a:rPr>
              <a:t>10 </a:t>
            </a:r>
            <a:r>
              <a:rPr lang="en-US" sz="3600" dirty="0">
                <a:solidFill>
                  <a:schemeClr val="bg1"/>
                </a:solidFill>
              </a:rPr>
              <a:t>If you keep My commandments, you will abide in My love, just as I have kept My Father’s commandments and abide in His love.</a:t>
            </a:r>
          </a:p>
          <a:p>
            <a:r>
              <a:rPr lang="en-US" sz="3600" baseline="30000" dirty="0">
                <a:solidFill>
                  <a:schemeClr val="bg1"/>
                </a:solidFill>
              </a:rPr>
              <a:t>11 </a:t>
            </a:r>
            <a:r>
              <a:rPr lang="en-US" sz="3600" dirty="0">
                <a:solidFill>
                  <a:schemeClr val="bg1"/>
                </a:solidFill>
              </a:rPr>
              <a:t>“These things I have spoken to you, that My joy may remain in you, and </a:t>
            </a:r>
            <a:r>
              <a:rPr lang="en-US" sz="3600" i="1" dirty="0">
                <a:solidFill>
                  <a:schemeClr val="bg1"/>
                </a:solidFill>
              </a:rPr>
              <a:t>that</a:t>
            </a:r>
            <a:r>
              <a:rPr lang="en-US" sz="3600" dirty="0">
                <a:solidFill>
                  <a:schemeClr val="bg1"/>
                </a:solidFill>
              </a:rPr>
              <a:t> your joy may be full. </a:t>
            </a:r>
            <a:r>
              <a:rPr lang="en-US" sz="3600" baseline="30000" dirty="0">
                <a:solidFill>
                  <a:schemeClr val="bg1"/>
                </a:solidFill>
              </a:rPr>
              <a:t>12 </a:t>
            </a:r>
            <a:r>
              <a:rPr lang="en-US" sz="3600" dirty="0">
                <a:solidFill>
                  <a:schemeClr val="bg1"/>
                </a:solidFill>
              </a:rPr>
              <a:t>This is My commandment, that you love one another as I have loved you. </a:t>
            </a:r>
            <a:r>
              <a:rPr lang="en-US" sz="3600" baseline="30000" dirty="0">
                <a:solidFill>
                  <a:schemeClr val="bg1"/>
                </a:solidFill>
              </a:rPr>
              <a:t>13 </a:t>
            </a:r>
            <a:r>
              <a:rPr lang="en-US" sz="3600" dirty="0">
                <a:solidFill>
                  <a:schemeClr val="bg1"/>
                </a:solidFill>
              </a:rPr>
              <a:t>Greater love has no one than this, than to lay down one’s life for his friends. </a:t>
            </a:r>
            <a:r>
              <a:rPr lang="en-US" sz="3600" baseline="30000" dirty="0">
                <a:solidFill>
                  <a:schemeClr val="bg1"/>
                </a:solidFill>
              </a:rPr>
              <a:t>14 </a:t>
            </a:r>
            <a:r>
              <a:rPr lang="en-US" sz="3600" dirty="0">
                <a:solidFill>
                  <a:schemeClr val="bg1"/>
                </a:solidFill>
              </a:rPr>
              <a:t>You are My friends if you do whatever I command you. </a:t>
            </a:r>
            <a:endParaRPr lang="en-US" sz="36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29281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14300" y="276225"/>
            <a:ext cx="11772900" cy="7786747"/>
          </a:xfrm>
          <a:prstGeom prst="rect">
            <a:avLst/>
          </a:prstGeom>
          <a:noFill/>
        </p:spPr>
        <p:txBody>
          <a:bodyPr wrap="square" rtlCol="0">
            <a:spAutoFit/>
          </a:bodyPr>
          <a:lstStyle/>
          <a:p>
            <a:r>
              <a:rPr lang="en-US" sz="5400" dirty="0">
                <a:solidFill>
                  <a:schemeClr val="bg1"/>
                </a:solidFill>
                <a:latin typeface="Calisto MT" panose="02040603050505030304" pitchFamily="18" charset="0"/>
              </a:rPr>
              <a:t>John15: 9-17 (NKJV</a:t>
            </a:r>
            <a:r>
              <a:rPr lang="en-US" sz="5400" dirty="0" smtClean="0">
                <a:solidFill>
                  <a:schemeClr val="bg1"/>
                </a:solidFill>
                <a:latin typeface="Calisto MT" panose="02040603050505030304" pitchFamily="18" charset="0"/>
              </a:rPr>
              <a:t>) cont. </a:t>
            </a:r>
          </a:p>
          <a:p>
            <a:r>
              <a:rPr lang="en-US" sz="4000" baseline="30000" dirty="0">
                <a:solidFill>
                  <a:schemeClr val="bg1"/>
                </a:solidFill>
              </a:rPr>
              <a:t>15 </a:t>
            </a:r>
            <a:r>
              <a:rPr lang="en-US" sz="4000" dirty="0">
                <a:solidFill>
                  <a:schemeClr val="bg1"/>
                </a:solidFill>
              </a:rPr>
              <a:t>No longer do I call you servants, for a servant does not know what his master is doing; but I have called you friends, for all things that I heard from My Father I have made known to you. </a:t>
            </a:r>
            <a:r>
              <a:rPr lang="en-US" sz="4000" baseline="30000" dirty="0">
                <a:solidFill>
                  <a:schemeClr val="bg1"/>
                </a:solidFill>
              </a:rPr>
              <a:t>16 </a:t>
            </a:r>
            <a:r>
              <a:rPr lang="en-US" sz="4000" dirty="0">
                <a:solidFill>
                  <a:schemeClr val="bg1"/>
                </a:solidFill>
              </a:rPr>
              <a:t>You did not choose Me, but I chose you and appointed you that you should go and bear fruit, and </a:t>
            </a:r>
            <a:r>
              <a:rPr lang="en-US" sz="4000" i="1" dirty="0">
                <a:solidFill>
                  <a:schemeClr val="bg1"/>
                </a:solidFill>
              </a:rPr>
              <a:t>that</a:t>
            </a:r>
            <a:r>
              <a:rPr lang="en-US" sz="4000" dirty="0">
                <a:solidFill>
                  <a:schemeClr val="bg1"/>
                </a:solidFill>
              </a:rPr>
              <a:t> your fruit should remain, that whatever you ask the Father in My name He may give you. </a:t>
            </a:r>
            <a:r>
              <a:rPr lang="en-US" sz="4000" baseline="30000" dirty="0">
                <a:solidFill>
                  <a:schemeClr val="bg1"/>
                </a:solidFill>
              </a:rPr>
              <a:t>17 </a:t>
            </a:r>
            <a:r>
              <a:rPr lang="en-US" sz="4000" dirty="0">
                <a:solidFill>
                  <a:schemeClr val="bg1"/>
                </a:solidFill>
              </a:rPr>
              <a:t>These things I command you, that you love one another.</a:t>
            </a:r>
          </a:p>
          <a:p>
            <a:endParaRPr lang="en-US" sz="3200" dirty="0" smtClean="0">
              <a:solidFill>
                <a:schemeClr val="bg1"/>
              </a:solidFill>
              <a:latin typeface="Calisto MT" panose="02040603050505030304" pitchFamily="18" charset="0"/>
            </a:endParaRPr>
          </a:p>
          <a:p>
            <a:endParaRPr lang="en-US" dirty="0">
              <a:solidFill>
                <a:schemeClr val="bg1"/>
              </a:solidFill>
              <a:latin typeface="Calisto MT" panose="02040603050505030304" pitchFamily="18" charset="0"/>
            </a:endParaRPr>
          </a:p>
          <a:p>
            <a:endParaRPr lang="en-US" dirty="0">
              <a:solidFill>
                <a:schemeClr val="bg1"/>
              </a:solidFill>
              <a:latin typeface="Calisto MT" panose="02040603050505030304" pitchFamily="18" charset="0"/>
            </a:endParaRPr>
          </a:p>
          <a:p>
            <a:endParaRPr lang="en-US" dirty="0"/>
          </a:p>
        </p:txBody>
      </p:sp>
    </p:spTree>
    <p:extLst>
      <p:ext uri="{BB962C8B-B14F-4D97-AF65-F5344CB8AC3E}">
        <p14:creationId xmlns:p14="http://schemas.microsoft.com/office/powerpoint/2010/main" val="31284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 name="TextBox 3"/>
          <p:cNvSpPr txBox="1"/>
          <p:nvPr/>
        </p:nvSpPr>
        <p:spPr>
          <a:xfrm>
            <a:off x="285750" y="323850"/>
            <a:ext cx="11477625" cy="6001643"/>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chemeClr val="bg1"/>
                </a:solidFill>
                <a:latin typeface="Calisto MT" panose="02040603050505030304" pitchFamily="18" charset="0"/>
              </a:rPr>
              <a:t>So ultimately God’s Commandments are a sign of his unending love toward us</a:t>
            </a:r>
          </a:p>
          <a:p>
            <a:pPr marL="685800" indent="-685800">
              <a:buFont typeface="Arial" panose="020B0604020202020204" pitchFamily="34" charset="0"/>
              <a:buChar char="•"/>
            </a:pPr>
            <a:r>
              <a:rPr lang="en-US" sz="4800" dirty="0" smtClean="0">
                <a:solidFill>
                  <a:schemeClr val="bg1"/>
                </a:solidFill>
                <a:latin typeface="Calisto MT" panose="02040603050505030304" pitchFamily="18" charset="0"/>
              </a:rPr>
              <a:t>His Commandment is that we love one another as He loved us</a:t>
            </a:r>
          </a:p>
          <a:p>
            <a:pPr marL="685800" indent="-685800">
              <a:buFont typeface="Arial" panose="020B0604020202020204" pitchFamily="34" charset="0"/>
              <a:buChar char="•"/>
            </a:pPr>
            <a:r>
              <a:rPr lang="en-US" sz="4800" dirty="0" smtClean="0">
                <a:solidFill>
                  <a:schemeClr val="bg1"/>
                </a:solidFill>
                <a:latin typeface="Calisto MT" panose="02040603050505030304" pitchFamily="18" charset="0"/>
              </a:rPr>
              <a:t>Love that is full of direction and wisdom but lacking in </a:t>
            </a:r>
            <a:r>
              <a:rPr lang="en-US" sz="4800" smtClean="0">
                <a:solidFill>
                  <a:schemeClr val="bg1"/>
                </a:solidFill>
                <a:latin typeface="Calisto MT" panose="02040603050505030304" pitchFamily="18" charset="0"/>
              </a:rPr>
              <a:t>judgementalism</a:t>
            </a:r>
            <a:endParaRPr lang="en-US" sz="4800" dirty="0" smtClean="0">
              <a:solidFill>
                <a:schemeClr val="bg1"/>
              </a:solidFill>
              <a:latin typeface="Calisto MT" panose="02040603050505030304" pitchFamily="18" charset="0"/>
            </a:endParaRPr>
          </a:p>
          <a:p>
            <a:pPr marL="685800" indent="-685800">
              <a:buFont typeface="Arial" panose="020B0604020202020204" pitchFamily="34" charset="0"/>
              <a:buChar char="•"/>
            </a:pPr>
            <a:r>
              <a:rPr lang="en-US" sz="4800" dirty="0" smtClean="0">
                <a:solidFill>
                  <a:schemeClr val="bg1"/>
                </a:solidFill>
                <a:latin typeface="Calisto MT" panose="02040603050505030304" pitchFamily="18" charset="0"/>
              </a:rPr>
              <a:t>Love that is not self seeking, but rather lays down it’s life for another</a:t>
            </a:r>
            <a:endParaRPr lang="en-US" sz="48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182064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 name="TextBox 3"/>
          <p:cNvSpPr txBox="1"/>
          <p:nvPr/>
        </p:nvSpPr>
        <p:spPr>
          <a:xfrm>
            <a:off x="400050" y="1400175"/>
            <a:ext cx="11658600" cy="3416320"/>
          </a:xfrm>
          <a:prstGeom prst="rect">
            <a:avLst/>
          </a:prstGeom>
          <a:noFill/>
        </p:spPr>
        <p:txBody>
          <a:bodyPr wrap="square" rtlCol="0">
            <a:spAutoFit/>
          </a:bodyPr>
          <a:lstStyle/>
          <a:p>
            <a:r>
              <a:rPr lang="en-US" sz="5400" dirty="0" smtClean="0">
                <a:solidFill>
                  <a:schemeClr val="bg1"/>
                </a:solidFill>
                <a:latin typeface="Calisto MT" panose="02040603050505030304" pitchFamily="18" charset="0"/>
              </a:rPr>
              <a:t>In closing today, we can understand that God’s Commandments are truly and ultimately a blessing for us to walk in and pass on to future generations. </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417450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62024" y="0"/>
            <a:ext cx="10334626" cy="6581775"/>
          </a:xfrm>
          <a:prstGeom prst="rect">
            <a:avLst/>
          </a:prstGeom>
        </p:spPr>
      </p:pic>
      <p:sp>
        <p:nvSpPr>
          <p:cNvPr id="5" name="TextBox 4"/>
          <p:cNvSpPr txBox="1"/>
          <p:nvPr/>
        </p:nvSpPr>
        <p:spPr>
          <a:xfrm>
            <a:off x="1357312" y="5635362"/>
            <a:ext cx="9544050" cy="1877437"/>
          </a:xfrm>
          <a:prstGeom prst="rect">
            <a:avLst/>
          </a:prstGeom>
          <a:noFill/>
        </p:spPr>
        <p:txBody>
          <a:bodyPr wrap="square" rtlCol="0">
            <a:spAutoFit/>
          </a:bodyPr>
          <a:lstStyle/>
          <a:p>
            <a:pPr algn="ctr"/>
            <a:r>
              <a:rPr lang="en-US" sz="5200" b="1" u="sng" dirty="0" smtClean="0">
                <a:solidFill>
                  <a:schemeClr val="bg1"/>
                </a:solidFill>
                <a:effectLst>
                  <a:outerShdw blurRad="38100" dist="38100" dir="2700000" algn="tl">
                    <a:srgbClr val="000000">
                      <a:alpha val="43137"/>
                    </a:srgbClr>
                  </a:outerShdw>
                </a:effectLst>
                <a:latin typeface="Calisto MT" panose="02040603050505030304" pitchFamily="18" charset="0"/>
              </a:rPr>
              <a:t>Go Do Something Great </a:t>
            </a:r>
            <a:r>
              <a:rPr lang="en-US" sz="5200" b="1" u="sng" dirty="0">
                <a:solidFill>
                  <a:schemeClr val="bg1"/>
                </a:solidFill>
                <a:effectLst>
                  <a:outerShdw blurRad="38100" dist="38100" dir="2700000" algn="tl">
                    <a:srgbClr val="000000">
                      <a:alpha val="43137"/>
                    </a:srgbClr>
                  </a:outerShdw>
                </a:effectLst>
                <a:latin typeface="Calisto MT" panose="02040603050505030304" pitchFamily="18" charset="0"/>
              </a:rPr>
              <a:t>T</a:t>
            </a:r>
            <a:r>
              <a:rPr lang="en-US" sz="5200" b="1" u="sng" dirty="0" smtClean="0">
                <a:solidFill>
                  <a:schemeClr val="bg1"/>
                </a:solidFill>
                <a:effectLst>
                  <a:outerShdw blurRad="38100" dist="38100" dir="2700000" algn="tl">
                    <a:srgbClr val="000000">
                      <a:alpha val="43137"/>
                    </a:srgbClr>
                  </a:outerShdw>
                </a:effectLst>
                <a:latin typeface="Calisto MT" panose="02040603050505030304" pitchFamily="18" charset="0"/>
              </a:rPr>
              <a:t>oday!</a:t>
            </a:r>
          </a:p>
          <a:p>
            <a:endParaRPr lang="en-US" sz="3200" b="1" dirty="0">
              <a:solidFill>
                <a:schemeClr val="bg1"/>
              </a:solidFill>
              <a:latin typeface="Calisto MT" panose="02040603050505030304" pitchFamily="18" charset="0"/>
            </a:endParaRPr>
          </a:p>
          <a:p>
            <a:endParaRPr lang="en-US" sz="3200" b="1"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7141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5" name="TextBox 4"/>
          <p:cNvSpPr txBox="1"/>
          <p:nvPr/>
        </p:nvSpPr>
        <p:spPr>
          <a:xfrm>
            <a:off x="2093703" y="1239508"/>
            <a:ext cx="8181975" cy="4247317"/>
          </a:xfrm>
          <a:prstGeom prst="rect">
            <a:avLst/>
          </a:prstGeom>
          <a:noFill/>
        </p:spPr>
        <p:txBody>
          <a:bodyPr wrap="square" rtlCol="0">
            <a:spAutoFit/>
          </a:bodyPr>
          <a:lstStyle/>
          <a:p>
            <a:r>
              <a:rPr lang="en-US" sz="5400" u="sng" dirty="0" smtClean="0">
                <a:solidFill>
                  <a:schemeClr val="bg1"/>
                </a:solidFill>
                <a:latin typeface="Calisto MT" panose="02040603050505030304" pitchFamily="18" charset="0"/>
              </a:rPr>
              <a:t>What is a commandment?</a:t>
            </a:r>
          </a:p>
          <a:p>
            <a:endParaRPr lang="en-US" sz="5400" dirty="0">
              <a:solidFill>
                <a:schemeClr val="bg1"/>
              </a:solidFill>
              <a:latin typeface="Calisto MT" panose="02040603050505030304" pitchFamily="18" charset="0"/>
            </a:endParaRPr>
          </a:p>
          <a:p>
            <a:r>
              <a:rPr lang="en-US" sz="5400" u="sng" dirty="0" smtClean="0">
                <a:solidFill>
                  <a:schemeClr val="bg1"/>
                </a:solidFill>
                <a:latin typeface="Calisto MT" panose="02040603050505030304" pitchFamily="18" charset="0"/>
              </a:rPr>
              <a:t>Why are they important?</a:t>
            </a:r>
          </a:p>
          <a:p>
            <a:endParaRPr lang="en-US" sz="5400" dirty="0">
              <a:solidFill>
                <a:schemeClr val="bg1"/>
              </a:solidFill>
              <a:latin typeface="Calisto MT" panose="02040603050505030304" pitchFamily="18" charset="0"/>
            </a:endParaRPr>
          </a:p>
          <a:p>
            <a:r>
              <a:rPr lang="en-US" sz="5400" u="sng" dirty="0" smtClean="0">
                <a:solidFill>
                  <a:schemeClr val="bg1"/>
                </a:solidFill>
                <a:latin typeface="Calisto MT" panose="02040603050505030304" pitchFamily="18" charset="0"/>
              </a:rPr>
              <a:t>What does it mean for me?</a:t>
            </a:r>
            <a:endParaRPr lang="en-US" sz="5400" u="sng"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109583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383696" y="1598223"/>
            <a:ext cx="11487150" cy="3416320"/>
          </a:xfrm>
          <a:prstGeom prst="rect">
            <a:avLst/>
          </a:prstGeom>
          <a:noFill/>
        </p:spPr>
        <p:txBody>
          <a:bodyPr wrap="square" rtlCol="0">
            <a:spAutoFit/>
          </a:bodyPr>
          <a:lstStyle/>
          <a:p>
            <a:r>
              <a:rPr lang="en-US" sz="5400" u="sng" dirty="0" smtClean="0">
                <a:solidFill>
                  <a:schemeClr val="bg1"/>
                </a:solidFill>
                <a:latin typeface="Calisto MT" panose="02040603050505030304" pitchFamily="18" charset="0"/>
              </a:rPr>
              <a:t>What is a commandment?</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A rule that must be obeyed, especially one handed down by God</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An authoritative direction or order</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236757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559639" y="390525"/>
            <a:ext cx="11087100" cy="5909310"/>
          </a:xfrm>
          <a:prstGeom prst="rect">
            <a:avLst/>
          </a:prstGeom>
          <a:noFill/>
        </p:spPr>
        <p:txBody>
          <a:bodyPr wrap="square" rtlCol="0">
            <a:spAutoFit/>
          </a:bodyPr>
          <a:lstStyle/>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The word commandment appears 177 times in the Bible – (King James version)</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Most of us just think of the “Ten” Commandments</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 </a:t>
            </a:r>
            <a:r>
              <a:rPr lang="en-US" sz="5400" dirty="0">
                <a:solidFill>
                  <a:schemeClr val="bg1"/>
                </a:solidFill>
                <a:latin typeface="Calisto MT" panose="02040603050505030304" pitchFamily="18" charset="0"/>
              </a:rPr>
              <a:t>A</a:t>
            </a:r>
            <a:r>
              <a:rPr lang="en-US" sz="5400" dirty="0" smtClean="0">
                <a:solidFill>
                  <a:schemeClr val="bg1"/>
                </a:solidFill>
                <a:latin typeface="Calisto MT" panose="02040603050505030304" pitchFamily="18" charset="0"/>
              </a:rPr>
              <a:t>ll of them direct us to follow God and walk in his instructions</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266082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050" name="Picture 2" descr="http://www.encomixprod.com/wp-content/uploads/tenCommandments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40" y="-158263"/>
            <a:ext cx="14120447" cy="711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662203" y="1605952"/>
            <a:ext cx="9000047" cy="3416320"/>
          </a:xfrm>
          <a:prstGeom prst="rect">
            <a:avLst/>
          </a:prstGeom>
          <a:noFill/>
        </p:spPr>
        <p:txBody>
          <a:bodyPr wrap="square" rtlCol="0">
            <a:spAutoFit/>
          </a:bodyPr>
          <a:lstStyle/>
          <a:p>
            <a:r>
              <a:rPr lang="en-US" sz="5400" u="sng" dirty="0" smtClean="0">
                <a:solidFill>
                  <a:schemeClr val="bg1"/>
                </a:solidFill>
                <a:latin typeface="Calisto MT" panose="02040603050505030304" pitchFamily="18" charset="0"/>
              </a:rPr>
              <a:t>Notice that they are not called</a:t>
            </a:r>
            <a:r>
              <a:rPr lang="en-US" sz="5400" dirty="0" smtClean="0">
                <a:solidFill>
                  <a:schemeClr val="bg1"/>
                </a:solidFill>
                <a:latin typeface="Calisto MT" panose="02040603050505030304" pitchFamily="18" charset="0"/>
              </a:rPr>
              <a:t> </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The ten “suggestions” </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The ten “good ideas”</a:t>
            </a:r>
          </a:p>
          <a:p>
            <a:pPr marL="685800" indent="-685800">
              <a:buFont typeface="Arial" panose="020B0604020202020204" pitchFamily="34" charset="0"/>
              <a:buChar char="•"/>
            </a:pPr>
            <a:r>
              <a:rPr lang="en-US" sz="5400" dirty="0" smtClean="0">
                <a:solidFill>
                  <a:schemeClr val="bg1"/>
                </a:solidFill>
                <a:latin typeface="Calisto MT" panose="02040603050505030304" pitchFamily="18" charset="0"/>
              </a:rPr>
              <a:t>The ten “if you feel like its” </a:t>
            </a:r>
            <a:endParaRPr lang="en-US" sz="54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204241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152400" y="85725"/>
            <a:ext cx="11639550" cy="6340197"/>
          </a:xfrm>
          <a:prstGeom prst="rect">
            <a:avLst/>
          </a:prstGeom>
          <a:noFill/>
        </p:spPr>
        <p:txBody>
          <a:bodyPr wrap="square" rtlCol="0">
            <a:spAutoFit/>
          </a:bodyPr>
          <a:lstStyle/>
          <a:p>
            <a:r>
              <a:rPr lang="en-US" sz="5400" dirty="0" smtClean="0">
                <a:solidFill>
                  <a:schemeClr val="bg1"/>
                </a:solidFill>
                <a:latin typeface="Calisto MT" panose="02040603050505030304" pitchFamily="18" charset="0"/>
              </a:rPr>
              <a:t>Deuteronomy</a:t>
            </a:r>
            <a:r>
              <a:rPr lang="en-US" sz="5400" dirty="0" smtClean="0">
                <a:solidFill>
                  <a:schemeClr val="bg1"/>
                </a:solidFill>
              </a:rPr>
              <a:t> 4: 5-14</a:t>
            </a:r>
          </a:p>
          <a:p>
            <a:r>
              <a:rPr lang="en-US" sz="2800" baseline="30000" dirty="0">
                <a:solidFill>
                  <a:schemeClr val="bg1"/>
                </a:solidFill>
                <a:latin typeface="Calisto MT" panose="02040603050505030304" pitchFamily="18" charset="0"/>
              </a:rPr>
              <a:t>5 </a:t>
            </a:r>
            <a:r>
              <a:rPr lang="en-US" sz="2800" dirty="0">
                <a:solidFill>
                  <a:schemeClr val="bg1"/>
                </a:solidFill>
                <a:latin typeface="Calisto MT" panose="02040603050505030304" pitchFamily="18" charset="0"/>
              </a:rPr>
              <a:t>See, I have taught you decrees and laws as the </a:t>
            </a:r>
            <a:r>
              <a:rPr lang="en-US" sz="2800" cap="small" dirty="0">
                <a:solidFill>
                  <a:schemeClr val="bg1"/>
                </a:solidFill>
                <a:latin typeface="Calisto MT" panose="02040603050505030304" pitchFamily="18" charset="0"/>
              </a:rPr>
              <a:t>Lord</a:t>
            </a:r>
            <a:r>
              <a:rPr lang="en-US" sz="2800" dirty="0">
                <a:solidFill>
                  <a:schemeClr val="bg1"/>
                </a:solidFill>
                <a:latin typeface="Calisto MT" panose="02040603050505030304" pitchFamily="18" charset="0"/>
              </a:rPr>
              <a:t> my God commanded me, so that you may follow them in the land you are entering to take possession of it. </a:t>
            </a:r>
            <a:r>
              <a:rPr lang="en-US" sz="2800" baseline="30000" dirty="0">
                <a:solidFill>
                  <a:schemeClr val="bg1"/>
                </a:solidFill>
                <a:latin typeface="Calisto MT" panose="02040603050505030304" pitchFamily="18" charset="0"/>
              </a:rPr>
              <a:t>6 </a:t>
            </a:r>
            <a:r>
              <a:rPr lang="en-US" sz="2800" dirty="0">
                <a:solidFill>
                  <a:schemeClr val="bg1"/>
                </a:solidFill>
                <a:latin typeface="Calisto MT" panose="02040603050505030304" pitchFamily="18" charset="0"/>
              </a:rPr>
              <a:t>Observe them carefully, for this will show your wisdom and understanding to the nations, who will hear about all these decrees and say, “Surely this great nation is a wise and understanding people.” </a:t>
            </a:r>
            <a:r>
              <a:rPr lang="en-US" sz="2800" baseline="30000" dirty="0">
                <a:solidFill>
                  <a:schemeClr val="bg1"/>
                </a:solidFill>
                <a:latin typeface="Calisto MT" panose="02040603050505030304" pitchFamily="18" charset="0"/>
              </a:rPr>
              <a:t>7 </a:t>
            </a:r>
            <a:r>
              <a:rPr lang="en-US" sz="2800" dirty="0">
                <a:solidFill>
                  <a:schemeClr val="bg1"/>
                </a:solidFill>
                <a:latin typeface="Calisto MT" panose="02040603050505030304" pitchFamily="18" charset="0"/>
              </a:rPr>
              <a:t>What other nation is so great as to have their gods near them the way the </a:t>
            </a:r>
            <a:r>
              <a:rPr lang="en-US" sz="2800" cap="small" dirty="0">
                <a:solidFill>
                  <a:schemeClr val="bg1"/>
                </a:solidFill>
                <a:latin typeface="Calisto MT" panose="02040603050505030304" pitchFamily="18" charset="0"/>
              </a:rPr>
              <a:t>Lord</a:t>
            </a:r>
            <a:r>
              <a:rPr lang="en-US" sz="2800" dirty="0">
                <a:solidFill>
                  <a:schemeClr val="bg1"/>
                </a:solidFill>
                <a:latin typeface="Calisto MT" panose="02040603050505030304" pitchFamily="18" charset="0"/>
              </a:rPr>
              <a:t> our God is near us whenever we pray to him? </a:t>
            </a:r>
            <a:r>
              <a:rPr lang="en-US" sz="2800" baseline="30000" dirty="0">
                <a:solidFill>
                  <a:schemeClr val="bg1"/>
                </a:solidFill>
                <a:latin typeface="Calisto MT" panose="02040603050505030304" pitchFamily="18" charset="0"/>
              </a:rPr>
              <a:t>8 </a:t>
            </a:r>
            <a:r>
              <a:rPr lang="en-US" sz="2800" dirty="0">
                <a:solidFill>
                  <a:schemeClr val="bg1"/>
                </a:solidFill>
                <a:latin typeface="Calisto MT" panose="02040603050505030304" pitchFamily="18" charset="0"/>
              </a:rPr>
              <a:t>And what other nation is so great as to have such righteous decrees and laws as this body of laws I am setting before you today?</a:t>
            </a:r>
          </a:p>
          <a:p>
            <a:r>
              <a:rPr lang="en-US" sz="2800" baseline="30000" dirty="0" smtClean="0">
                <a:solidFill>
                  <a:schemeClr val="bg1"/>
                </a:solidFill>
                <a:latin typeface="Calisto MT" panose="02040603050505030304" pitchFamily="18" charset="0"/>
              </a:rPr>
              <a:t>9 </a:t>
            </a:r>
            <a:r>
              <a:rPr lang="en-US" sz="2800" dirty="0" smtClean="0">
                <a:solidFill>
                  <a:schemeClr val="bg1"/>
                </a:solidFill>
                <a:latin typeface="Calisto MT" panose="02040603050505030304" pitchFamily="18" charset="0"/>
              </a:rPr>
              <a:t>Only be careful, and watch yourselves closely so that you do not forget the things your eyes have seen or let them fade from your heart as long as you live. Teach them to your children and to their children after them. </a:t>
            </a:r>
          </a:p>
          <a:p>
            <a:endParaRPr lang="en-US" sz="1600" dirty="0">
              <a:latin typeface="Calisto MT" panose="02040603050505030304" pitchFamily="18" charset="0"/>
            </a:endParaRPr>
          </a:p>
        </p:txBody>
      </p:sp>
    </p:spTree>
    <p:extLst>
      <p:ext uri="{BB962C8B-B14F-4D97-AF65-F5344CB8AC3E}">
        <p14:creationId xmlns:p14="http://schemas.microsoft.com/office/powerpoint/2010/main" val="14900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400050" y="1133475"/>
            <a:ext cx="11487150" cy="4832092"/>
          </a:xfrm>
          <a:prstGeom prst="rect">
            <a:avLst/>
          </a:prstGeom>
          <a:noFill/>
        </p:spPr>
        <p:txBody>
          <a:bodyPr wrap="square" rtlCol="0">
            <a:spAutoFit/>
          </a:bodyPr>
          <a:lstStyle/>
          <a:p>
            <a:r>
              <a:rPr lang="en-US" sz="2800" baseline="30000" dirty="0">
                <a:solidFill>
                  <a:schemeClr val="bg1"/>
                </a:solidFill>
                <a:latin typeface="Calisto MT" panose="02040603050505030304" pitchFamily="18" charset="0"/>
              </a:rPr>
              <a:t>10 </a:t>
            </a:r>
            <a:r>
              <a:rPr lang="en-US" sz="2800" dirty="0">
                <a:solidFill>
                  <a:schemeClr val="bg1"/>
                </a:solidFill>
                <a:latin typeface="Calisto MT" panose="02040603050505030304" pitchFamily="18" charset="0"/>
              </a:rPr>
              <a:t>Remember the day you stood before the </a:t>
            </a:r>
            <a:r>
              <a:rPr lang="en-US" sz="2800" cap="small" dirty="0">
                <a:solidFill>
                  <a:schemeClr val="bg1"/>
                </a:solidFill>
                <a:latin typeface="Calisto MT" panose="02040603050505030304" pitchFamily="18" charset="0"/>
              </a:rPr>
              <a:t>Lord</a:t>
            </a:r>
            <a:r>
              <a:rPr lang="en-US" sz="2800" dirty="0">
                <a:solidFill>
                  <a:schemeClr val="bg1"/>
                </a:solidFill>
                <a:latin typeface="Calisto MT" panose="02040603050505030304" pitchFamily="18" charset="0"/>
              </a:rPr>
              <a:t> your God at </a:t>
            </a:r>
            <a:r>
              <a:rPr lang="en-US" sz="2800" dirty="0" err="1">
                <a:solidFill>
                  <a:schemeClr val="bg1"/>
                </a:solidFill>
                <a:latin typeface="Calisto MT" panose="02040603050505030304" pitchFamily="18" charset="0"/>
              </a:rPr>
              <a:t>Horeb</a:t>
            </a:r>
            <a:r>
              <a:rPr lang="en-US" sz="2800" dirty="0">
                <a:solidFill>
                  <a:schemeClr val="bg1"/>
                </a:solidFill>
                <a:latin typeface="Calisto MT" panose="02040603050505030304" pitchFamily="18" charset="0"/>
              </a:rPr>
              <a:t>, when he said to me, “Assemble the people before me to hear my words so that they may learn to revere me as long as they live in the land and may teach them to their children.” </a:t>
            </a:r>
            <a:r>
              <a:rPr lang="en-US" sz="2800" baseline="30000" dirty="0">
                <a:solidFill>
                  <a:schemeClr val="bg1"/>
                </a:solidFill>
                <a:latin typeface="Calisto MT" panose="02040603050505030304" pitchFamily="18" charset="0"/>
              </a:rPr>
              <a:t>11 </a:t>
            </a:r>
            <a:r>
              <a:rPr lang="en-US" sz="2800" dirty="0">
                <a:solidFill>
                  <a:schemeClr val="bg1"/>
                </a:solidFill>
                <a:latin typeface="Calisto MT" panose="02040603050505030304" pitchFamily="18" charset="0"/>
              </a:rPr>
              <a:t>You came near and stood at the foot of the mountain while it blazed with fire to the very heavens, with black clouds and deep darkness. </a:t>
            </a:r>
            <a:r>
              <a:rPr lang="en-US" sz="2800" baseline="30000" dirty="0">
                <a:solidFill>
                  <a:schemeClr val="bg1"/>
                </a:solidFill>
                <a:latin typeface="Calisto MT" panose="02040603050505030304" pitchFamily="18" charset="0"/>
              </a:rPr>
              <a:t>12 </a:t>
            </a:r>
            <a:r>
              <a:rPr lang="en-US" sz="2800" dirty="0">
                <a:solidFill>
                  <a:schemeClr val="bg1"/>
                </a:solidFill>
                <a:latin typeface="Calisto MT" panose="02040603050505030304" pitchFamily="18" charset="0"/>
              </a:rPr>
              <a:t>Then the </a:t>
            </a:r>
            <a:r>
              <a:rPr lang="en-US" sz="2800" cap="small" dirty="0">
                <a:solidFill>
                  <a:schemeClr val="bg1"/>
                </a:solidFill>
                <a:latin typeface="Calisto MT" panose="02040603050505030304" pitchFamily="18" charset="0"/>
              </a:rPr>
              <a:t>Lord</a:t>
            </a:r>
            <a:r>
              <a:rPr lang="en-US" sz="2800" dirty="0">
                <a:solidFill>
                  <a:schemeClr val="bg1"/>
                </a:solidFill>
                <a:latin typeface="Calisto MT" panose="02040603050505030304" pitchFamily="18" charset="0"/>
              </a:rPr>
              <a:t> spoke to you out of the fire. You heard the sound of words but saw no form; there was only a voice. </a:t>
            </a:r>
            <a:r>
              <a:rPr lang="en-US" sz="2800" baseline="30000" dirty="0">
                <a:solidFill>
                  <a:schemeClr val="bg1"/>
                </a:solidFill>
                <a:latin typeface="Calisto MT" panose="02040603050505030304" pitchFamily="18" charset="0"/>
              </a:rPr>
              <a:t>13 </a:t>
            </a:r>
            <a:r>
              <a:rPr lang="en-US" sz="2800" dirty="0">
                <a:solidFill>
                  <a:schemeClr val="bg1"/>
                </a:solidFill>
                <a:latin typeface="Calisto MT" panose="02040603050505030304" pitchFamily="18" charset="0"/>
              </a:rPr>
              <a:t>He declared to you his covenant, the Ten Commandments, which he commanded you to follow and then wrote them on two stone tablets. </a:t>
            </a:r>
            <a:r>
              <a:rPr lang="en-US" sz="2800" baseline="30000" dirty="0">
                <a:solidFill>
                  <a:schemeClr val="bg1"/>
                </a:solidFill>
                <a:latin typeface="Calisto MT" panose="02040603050505030304" pitchFamily="18" charset="0"/>
              </a:rPr>
              <a:t>14 </a:t>
            </a:r>
            <a:r>
              <a:rPr lang="en-US" sz="2800" dirty="0">
                <a:solidFill>
                  <a:schemeClr val="bg1"/>
                </a:solidFill>
                <a:latin typeface="Calisto MT" panose="02040603050505030304" pitchFamily="18" charset="0"/>
              </a:rPr>
              <a:t>And the </a:t>
            </a:r>
            <a:r>
              <a:rPr lang="en-US" sz="2800" cap="small" dirty="0">
                <a:solidFill>
                  <a:schemeClr val="bg1"/>
                </a:solidFill>
                <a:latin typeface="Calisto MT" panose="02040603050505030304" pitchFamily="18" charset="0"/>
              </a:rPr>
              <a:t>Lord</a:t>
            </a:r>
            <a:r>
              <a:rPr lang="en-US" sz="2800" dirty="0">
                <a:solidFill>
                  <a:schemeClr val="bg1"/>
                </a:solidFill>
                <a:latin typeface="Calisto MT" panose="02040603050505030304" pitchFamily="18" charset="0"/>
              </a:rPr>
              <a:t> directed me at that time to teach you the decrees and laws you are to follow in the land that you are crossing the Jordan to possess.</a:t>
            </a:r>
          </a:p>
        </p:txBody>
      </p:sp>
      <p:sp>
        <p:nvSpPr>
          <p:cNvPr id="3" name="TextBox 2"/>
          <p:cNvSpPr txBox="1"/>
          <p:nvPr/>
        </p:nvSpPr>
        <p:spPr>
          <a:xfrm>
            <a:off x="400050" y="66675"/>
            <a:ext cx="10620375" cy="1200329"/>
          </a:xfrm>
          <a:prstGeom prst="rect">
            <a:avLst/>
          </a:prstGeom>
          <a:noFill/>
        </p:spPr>
        <p:txBody>
          <a:bodyPr wrap="square" rtlCol="0">
            <a:spAutoFit/>
          </a:bodyPr>
          <a:lstStyle/>
          <a:p>
            <a:r>
              <a:rPr lang="en-US" sz="5400" dirty="0">
                <a:solidFill>
                  <a:schemeClr val="bg1"/>
                </a:solidFill>
                <a:latin typeface="Calisto MT" panose="02040603050505030304" pitchFamily="18" charset="0"/>
              </a:rPr>
              <a:t>Deuteronomy 4: </a:t>
            </a:r>
            <a:r>
              <a:rPr lang="en-US" sz="5400" dirty="0" smtClean="0">
                <a:solidFill>
                  <a:schemeClr val="bg1"/>
                </a:solidFill>
                <a:latin typeface="Calisto MT" panose="02040603050505030304" pitchFamily="18" charset="0"/>
              </a:rPr>
              <a:t>5-14 cont.</a:t>
            </a:r>
            <a:endParaRPr lang="en-US" sz="5400" dirty="0">
              <a:solidFill>
                <a:schemeClr val="bg1"/>
              </a:solidFill>
              <a:latin typeface="Calisto MT" panose="02040603050505030304" pitchFamily="18" charset="0"/>
            </a:endParaRPr>
          </a:p>
          <a:p>
            <a:endParaRPr lang="en-US" dirty="0">
              <a:latin typeface="Calisto MT" panose="02040603050505030304" pitchFamily="18" charset="0"/>
            </a:endParaRPr>
          </a:p>
        </p:txBody>
      </p:sp>
    </p:spTree>
    <p:extLst>
      <p:ext uri="{BB962C8B-B14F-4D97-AF65-F5344CB8AC3E}">
        <p14:creationId xmlns:p14="http://schemas.microsoft.com/office/powerpoint/2010/main" val="16566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745466" y="356020"/>
            <a:ext cx="10701787" cy="5909310"/>
          </a:xfrm>
          <a:prstGeom prst="rect">
            <a:avLst/>
          </a:prstGeom>
          <a:noFill/>
        </p:spPr>
        <p:txBody>
          <a:bodyPr wrap="square" rtlCol="0">
            <a:spAutoFit/>
          </a:bodyPr>
          <a:lstStyle/>
          <a:p>
            <a:r>
              <a:rPr lang="en-US" sz="5400" u="sng" dirty="0" smtClean="0">
                <a:solidFill>
                  <a:schemeClr val="bg1"/>
                </a:solidFill>
                <a:latin typeface="Calisto MT" panose="02040603050505030304" pitchFamily="18" charset="0"/>
              </a:rPr>
              <a:t>So why is this all so important?</a:t>
            </a:r>
          </a:p>
          <a:p>
            <a:pPr marL="571500" indent="-571500">
              <a:buFont typeface="Arial" panose="020B0604020202020204" pitchFamily="34" charset="0"/>
              <a:buChar char="•"/>
            </a:pPr>
            <a:r>
              <a:rPr lang="en-US" sz="5400" dirty="0" smtClean="0">
                <a:solidFill>
                  <a:schemeClr val="bg1"/>
                </a:solidFill>
                <a:latin typeface="Calisto MT" panose="02040603050505030304" pitchFamily="18" charset="0"/>
              </a:rPr>
              <a:t>These commands are for our protection and growth.</a:t>
            </a:r>
          </a:p>
          <a:p>
            <a:pPr marL="571500" indent="-571500">
              <a:buFont typeface="Arial" panose="020B0604020202020204" pitchFamily="34" charset="0"/>
              <a:buChar char="•"/>
            </a:pPr>
            <a:r>
              <a:rPr lang="en-US" sz="5400" dirty="0" smtClean="0">
                <a:solidFill>
                  <a:schemeClr val="bg1"/>
                </a:solidFill>
                <a:latin typeface="Calisto MT" panose="02040603050505030304" pitchFamily="18" charset="0"/>
              </a:rPr>
              <a:t>These commandments cause us to behave in a way that glorifies God </a:t>
            </a:r>
          </a:p>
          <a:p>
            <a:pPr marL="571500" indent="-571500">
              <a:buFont typeface="Arial" panose="020B0604020202020204" pitchFamily="34" charset="0"/>
              <a:buChar char="•"/>
            </a:pPr>
            <a:r>
              <a:rPr lang="en-US" sz="5400" dirty="0" smtClean="0">
                <a:solidFill>
                  <a:schemeClr val="bg1"/>
                </a:solidFill>
                <a:latin typeface="Calisto MT" panose="02040603050505030304" pitchFamily="18" charset="0"/>
              </a:rPr>
              <a:t>They keep us from self destructive habits</a:t>
            </a:r>
          </a:p>
        </p:txBody>
      </p:sp>
    </p:spTree>
    <p:extLst>
      <p:ext uri="{BB962C8B-B14F-4D97-AF65-F5344CB8AC3E}">
        <p14:creationId xmlns:p14="http://schemas.microsoft.com/office/powerpoint/2010/main" val="319680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4D8109F-05D6-4A26-8F7E-3EF448E61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601</TotalTime>
  <Words>329</Words>
  <Application>Microsoft Office PowerPoint</Application>
  <PresentationFormat>Widescreen</PresentationFormat>
  <Paragraphs>47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Calisto MT</vt:lpstr>
      <vt:lpstr>Corbel</vt:lpstr>
      <vt:lpstr>Euphemia</vt:lpstr>
      <vt:lpstr>Times New Roman</vt:lpstr>
      <vt:lpstr>Banded Design Blue 16x9</vt:lpstr>
      <vt:lpstr>“This is My Commandment”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my Commandment”</dc:title>
  <dc:creator>Allan Lebak</dc:creator>
  <cp:keywords/>
  <cp:lastModifiedBy>Allan Lebak</cp:lastModifiedBy>
  <cp:revision>42</cp:revision>
  <dcterms:created xsi:type="dcterms:W3CDTF">2016-05-21T17:18:47Z</dcterms:created>
  <dcterms:modified xsi:type="dcterms:W3CDTF">2016-05-22T04:57:29Z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